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6.xml" ContentType="application/vnd.openxmlformats-officedocument.presentationml.notesSlide+xml"/>
  <Override PartName="/ppt/embeddings/oleObject3.bin" ContentType="application/vnd.openxmlformats-officedocument.oleObject"/>
  <Override PartName="/ppt/notesSlides/notesSlide27.xml" ContentType="application/vnd.openxmlformats-officedocument.presentationml.notesSlide+xml"/>
  <Override PartName="/ppt/embeddings/oleObject4.bin" ContentType="application/vnd.openxmlformats-officedocument.oleObject"/>
  <Override PartName="/ppt/notesSlides/notesSlide28.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29.xml" ContentType="application/vnd.openxmlformats-officedocument.presentationml.notesSlide+xml"/>
  <Override PartName="/ppt/embeddings/oleObject8.bin" ContentType="application/vnd.openxmlformats-officedocument.oleObject"/>
  <Override PartName="/ppt/notesSlides/notesSlide30.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notesSlides/notesSlide33.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34.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notesSlides/notesSlide35.xml" ContentType="application/vnd.openxmlformats-officedocument.presentationml.notesSlide+xml"/>
  <Override PartName="/ppt/embeddings/oleObject22.bin" ContentType="application/vnd.openxmlformats-officedocument.oleObject"/>
  <Override PartName="/ppt/embeddings/oleObject23.bin" ContentType="application/vnd.openxmlformats-officedocument.oleObject"/>
  <Override PartName="/ppt/notesSlides/notesSlide36.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notesSlides/notesSlide37.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notesSlides/notesSlide38.xml" ContentType="application/vnd.openxmlformats-officedocument.presentationml.notesSlide+xml"/>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notesSlides/notesSlide39.xml" ContentType="application/vnd.openxmlformats-officedocument.presentationml.notesSlide+xml"/>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notesSlides/notesSlide40.xml" ContentType="application/vnd.openxmlformats-officedocument.presentationml.notesSlide+xml"/>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notesSlides/notesSlide41.xml" ContentType="application/vnd.openxmlformats-officedocument.presentationml.notesSlide+xml"/>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notesSlides/notesSlide42.xml" ContentType="application/vnd.openxmlformats-officedocument.presentationml.notesSlide+xml"/>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notesSlides/notesSlide43.xml" ContentType="application/vnd.openxmlformats-officedocument.presentationml.notesSlide+xml"/>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notesSlides/notesSlide44.xml" ContentType="application/vnd.openxmlformats-officedocument.presentationml.notesSlide+xml"/>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7"/>
  </p:notesMasterIdLst>
  <p:handoutMasterIdLst>
    <p:handoutMasterId r:id="rId98"/>
  </p:handoutMasterIdLst>
  <p:sldIdLst>
    <p:sldId id="606" r:id="rId2"/>
    <p:sldId id="256" r:id="rId3"/>
    <p:sldId id="565" r:id="rId4"/>
    <p:sldId id="566" r:id="rId5"/>
    <p:sldId id="567" r:id="rId6"/>
    <p:sldId id="568" r:id="rId7"/>
    <p:sldId id="569" r:id="rId8"/>
    <p:sldId id="570" r:id="rId9"/>
    <p:sldId id="571" r:id="rId10"/>
    <p:sldId id="619" r:id="rId11"/>
    <p:sldId id="620" r:id="rId12"/>
    <p:sldId id="608" r:id="rId13"/>
    <p:sldId id="609" r:id="rId14"/>
    <p:sldId id="610" r:id="rId15"/>
    <p:sldId id="617" r:id="rId16"/>
    <p:sldId id="611" r:id="rId17"/>
    <p:sldId id="612" r:id="rId18"/>
    <p:sldId id="613" r:id="rId19"/>
    <p:sldId id="614" r:id="rId20"/>
    <p:sldId id="615" r:id="rId21"/>
    <p:sldId id="616" r:id="rId22"/>
    <p:sldId id="618" r:id="rId23"/>
    <p:sldId id="573" r:id="rId24"/>
    <p:sldId id="574" r:id="rId25"/>
    <p:sldId id="576" r:id="rId26"/>
    <p:sldId id="595" r:id="rId27"/>
    <p:sldId id="596" r:id="rId28"/>
    <p:sldId id="597" r:id="rId29"/>
    <p:sldId id="598" r:id="rId30"/>
    <p:sldId id="599" r:id="rId31"/>
    <p:sldId id="600" r:id="rId32"/>
    <p:sldId id="601" r:id="rId33"/>
    <p:sldId id="602" r:id="rId34"/>
    <p:sldId id="603" r:id="rId35"/>
    <p:sldId id="604" r:id="rId36"/>
    <p:sldId id="605" r:id="rId37"/>
    <p:sldId id="607" r:id="rId38"/>
    <p:sldId id="622" r:id="rId39"/>
    <p:sldId id="624" r:id="rId40"/>
    <p:sldId id="625" r:id="rId41"/>
    <p:sldId id="626" r:id="rId42"/>
    <p:sldId id="629" r:id="rId43"/>
    <p:sldId id="632" r:id="rId44"/>
    <p:sldId id="630" r:id="rId45"/>
    <p:sldId id="631" r:id="rId46"/>
    <p:sldId id="633" r:id="rId47"/>
    <p:sldId id="635" r:id="rId48"/>
    <p:sldId id="634" r:id="rId49"/>
    <p:sldId id="636" r:id="rId50"/>
    <p:sldId id="637" r:id="rId51"/>
    <p:sldId id="446" r:id="rId52"/>
    <p:sldId id="447" r:id="rId53"/>
    <p:sldId id="448" r:id="rId54"/>
    <p:sldId id="449" r:id="rId55"/>
    <p:sldId id="450" r:id="rId56"/>
    <p:sldId id="451" r:id="rId57"/>
    <p:sldId id="452" r:id="rId58"/>
    <p:sldId id="453" r:id="rId59"/>
    <p:sldId id="454" r:id="rId60"/>
    <p:sldId id="455" r:id="rId61"/>
    <p:sldId id="456" r:id="rId62"/>
    <p:sldId id="457" r:id="rId63"/>
    <p:sldId id="458" r:id="rId64"/>
    <p:sldId id="459" r:id="rId65"/>
    <p:sldId id="460" r:id="rId66"/>
    <p:sldId id="461" r:id="rId67"/>
    <p:sldId id="462" r:id="rId68"/>
    <p:sldId id="463" r:id="rId69"/>
    <p:sldId id="464" r:id="rId70"/>
    <p:sldId id="465" r:id="rId71"/>
    <p:sldId id="466" r:id="rId72"/>
    <p:sldId id="467" r:id="rId73"/>
    <p:sldId id="621" r:id="rId74"/>
    <p:sldId id="478" r:id="rId75"/>
    <p:sldId id="516" r:id="rId76"/>
    <p:sldId id="514" r:id="rId77"/>
    <p:sldId id="518" r:id="rId78"/>
    <p:sldId id="519" r:id="rId79"/>
    <p:sldId id="521" r:id="rId80"/>
    <p:sldId id="520" r:id="rId81"/>
    <p:sldId id="508" r:id="rId82"/>
    <p:sldId id="509" r:id="rId83"/>
    <p:sldId id="510" r:id="rId84"/>
    <p:sldId id="473" r:id="rId85"/>
    <p:sldId id="474" r:id="rId86"/>
    <p:sldId id="513" r:id="rId87"/>
    <p:sldId id="484" r:id="rId88"/>
    <p:sldId id="485" r:id="rId89"/>
    <p:sldId id="486" r:id="rId90"/>
    <p:sldId id="487" r:id="rId91"/>
    <p:sldId id="557" r:id="rId92"/>
    <p:sldId id="558" r:id="rId93"/>
    <p:sldId id="559" r:id="rId94"/>
    <p:sldId id="489" r:id="rId95"/>
    <p:sldId id="561" r:id="rId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65653" autoAdjust="0"/>
  </p:normalViewPr>
  <p:slideViewPr>
    <p:cSldViewPr snapToGrid="0" snapToObjects="1">
      <p:cViewPr varScale="1">
        <p:scale>
          <a:sx n="63" d="100"/>
          <a:sy n="63" d="100"/>
        </p:scale>
        <p:origin x="-1176"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1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wmf"/><Relationship Id="rId3" Type="http://schemas.openxmlformats.org/officeDocument/2006/relationships/image" Target="../media/image2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 Id="rId3" Type="http://schemas.openxmlformats.org/officeDocument/2006/relationships/image" Target="../media/image3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emf"/><Relationship Id="rId2" Type="http://schemas.openxmlformats.org/officeDocument/2006/relationships/image" Target="../media/image30.emf"/><Relationship Id="rId3"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0.emf"/><Relationship Id="rId3" Type="http://schemas.openxmlformats.org/officeDocument/2006/relationships/image" Target="../media/image3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0.emf"/><Relationship Id="rId3" Type="http://schemas.openxmlformats.org/officeDocument/2006/relationships/image" Target="../media/image3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0.emf"/><Relationship Id="rId3" Type="http://schemas.openxmlformats.org/officeDocument/2006/relationships/image" Target="../media/image3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 Id="rId3" Type="http://schemas.openxmlformats.org/officeDocument/2006/relationships/image" Target="../media/image4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39.emf"/><Relationship Id="rId3"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Issue #1: may be an underlying </a:t>
            </a:r>
            <a:r>
              <a:rPr lang="en-US" sz="1200" b="0" i="0" u="none" strike="noStrike" kern="1200" baseline="0" dirty="0" err="1" smtClean="0">
                <a:solidFill>
                  <a:schemeClr val="tx1"/>
                </a:solidFill>
                <a:latin typeface="+mn-lt"/>
                <a:ea typeface="+mn-ea"/>
                <a:cs typeface="+mn-cs"/>
              </a:rPr>
              <a:t>comon</a:t>
            </a:r>
            <a:r>
              <a:rPr lang="en-US" sz="1200" b="0" i="0" u="none" strike="noStrike" kern="1200" baseline="0" dirty="0" smtClean="0">
                <a:solidFill>
                  <a:schemeClr val="tx1"/>
                </a:solidFill>
                <a:latin typeface="+mn-lt"/>
                <a:ea typeface="+mn-ea"/>
                <a:cs typeface="+mn-cs"/>
              </a:rPr>
              <a:t> cause</a:t>
            </a:r>
          </a:p>
          <a:p>
            <a:r>
              <a:rPr lang="en-US" sz="1200" b="0" i="0" u="none" strike="noStrike" kern="1200" baseline="0" dirty="0" smtClean="0">
                <a:solidFill>
                  <a:schemeClr val="tx1"/>
                </a:solidFill>
                <a:latin typeface="+mn-lt"/>
                <a:ea typeface="+mn-ea"/>
                <a:cs typeface="+mn-cs"/>
              </a:rPr>
              <a:t>Issue #2: probability of an event != probability of guilt or innocence. Why not? Any low probability event will eventually occur (e.g. someone winning the lottery).</a:t>
            </a:r>
          </a:p>
          <a:p>
            <a:r>
              <a:rPr lang="en-US" sz="1200" b="0" i="0" u="none" strike="noStrike" kern="1200" baseline="0" dirty="0" smtClean="0">
                <a:solidFill>
                  <a:schemeClr val="tx1"/>
                </a:solidFill>
                <a:latin typeface="+mn-lt"/>
                <a:ea typeface="+mn-ea"/>
                <a:cs typeface="+mn-cs"/>
              </a:rPr>
              <a:t>Need to compare probability of two SIDS against probability of two murders</a:t>
            </a:r>
          </a:p>
          <a:p>
            <a:r>
              <a:rPr lang="en-US" b="0" dirty="0" smtClean="0"/>
              <a:t>Clark spent 3 years in prison.</a:t>
            </a:r>
            <a:endParaRPr lang="en-US" b="0" dirty="0"/>
          </a:p>
        </p:txBody>
      </p:sp>
      <p:sp>
        <p:nvSpPr>
          <p:cNvPr id="4" name="Slide Number Placeholder 3"/>
          <p:cNvSpPr>
            <a:spLocks noGrp="1"/>
          </p:cNvSpPr>
          <p:nvPr>
            <p:ph type="sldNum" sz="quarter" idx="10"/>
          </p:nvPr>
        </p:nvSpPr>
        <p:spPr/>
        <p:txBody>
          <a:bodyPr/>
          <a:lstStyle/>
          <a:p>
            <a:fld id="{96F5A71B-BA24-424E-808D-00C995453344}" type="slidenum">
              <a:rPr lang="en-US" smtClean="0"/>
              <a:t>1</a:t>
            </a:fld>
            <a:endParaRPr lang="en-US"/>
          </a:p>
        </p:txBody>
      </p:sp>
    </p:spTree>
    <p:extLst>
      <p:ext uri="{BB962C8B-B14F-4D97-AF65-F5344CB8AC3E}">
        <p14:creationId xmlns:p14="http://schemas.microsoft.com/office/powerpoint/2010/main" val="3008213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26</a:t>
            </a:fld>
            <a:endParaRPr lang="en-US"/>
          </a:p>
        </p:txBody>
      </p:sp>
    </p:spTree>
    <p:extLst>
      <p:ext uri="{BB962C8B-B14F-4D97-AF65-F5344CB8AC3E}">
        <p14:creationId xmlns:p14="http://schemas.microsoft.com/office/powerpoint/2010/main" val="16241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27</a:t>
            </a:fld>
            <a:endParaRPr lang="en-US"/>
          </a:p>
        </p:txBody>
      </p:sp>
    </p:spTree>
    <p:extLst>
      <p:ext uri="{BB962C8B-B14F-4D97-AF65-F5344CB8AC3E}">
        <p14:creationId xmlns:p14="http://schemas.microsoft.com/office/powerpoint/2010/main" val="2351330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30</a:t>
            </a:fld>
            <a:endParaRPr lang="en-US"/>
          </a:p>
        </p:txBody>
      </p:sp>
    </p:spTree>
    <p:extLst>
      <p:ext uri="{BB962C8B-B14F-4D97-AF65-F5344CB8AC3E}">
        <p14:creationId xmlns:p14="http://schemas.microsoft.com/office/powerpoint/2010/main" val="2704878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31</a:t>
            </a:fld>
            <a:endParaRPr lang="en-US"/>
          </a:p>
        </p:txBody>
      </p:sp>
    </p:spTree>
    <p:extLst>
      <p:ext uri="{BB962C8B-B14F-4D97-AF65-F5344CB8AC3E}">
        <p14:creationId xmlns:p14="http://schemas.microsoft.com/office/powerpoint/2010/main" val="95924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32</a:t>
            </a:fld>
            <a:endParaRPr lang="en-US"/>
          </a:p>
        </p:txBody>
      </p:sp>
    </p:spTree>
    <p:extLst>
      <p:ext uri="{BB962C8B-B14F-4D97-AF65-F5344CB8AC3E}">
        <p14:creationId xmlns:p14="http://schemas.microsoft.com/office/powerpoint/2010/main" val="220252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Sound familiar?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sense to me… requires you</a:t>
            </a:r>
            <a:r>
              <a:rPr lang="en-US" baseline="0" dirty="0" smtClean="0"/>
              <a:t> to really think about your </a:t>
            </a:r>
            <a:r>
              <a:rPr lang="en-US" baseline="0" dirty="0" err="1" smtClean="0"/>
              <a:t>problom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θ</a:t>
            </a:r>
            <a:r>
              <a:rPr lang="en-US" baseline="30000" dirty="0" smtClean="0"/>
              <a:t>* is distinct from </a:t>
            </a:r>
            <a:r>
              <a:rPr lang="en-US" dirty="0" err="1" smtClean="0"/>
              <a:t>θ</a:t>
            </a:r>
            <a:r>
              <a:rPr lang="en-US" baseline="30000" dirty="0" smtClean="0"/>
              <a:t> –</a:t>
            </a:r>
            <a:r>
              <a:rPr lang="en-US" baseline="0" dirty="0" smtClean="0"/>
              <a:t> it represents all values the parameters can take on rather than a single value.  -- average likelihood, or evidence. A sum for discrete </a:t>
            </a:r>
            <a:r>
              <a:rPr lang="en-US" dirty="0" err="1" smtClean="0"/>
              <a:t>θ</a:t>
            </a:r>
            <a:r>
              <a:rPr lang="en-US" baseline="30000" dirty="0" smtClean="0"/>
              <a:t>,</a:t>
            </a:r>
            <a:r>
              <a:rPr lang="en-US" baseline="0" dirty="0" smtClean="0"/>
              <a:t> an integral otherwise. </a:t>
            </a:r>
          </a:p>
          <a:p>
            <a:r>
              <a:rPr lang="en-US" baseline="0" dirty="0" smtClean="0"/>
              <a:t>            </a:t>
            </a:r>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3377952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 … helps us to asses credibility.</a:t>
            </a:r>
            <a:r>
              <a:rPr lang="en-US" baseline="0" dirty="0" smtClean="0"/>
              <a:t> Dot shows the mean of the predicted values.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p>
          <a:p>
            <a:r>
              <a:rPr lang="en-US" dirty="0" smtClean="0"/>
              <a:t>Test ‘hit rate’ is 99%</a:t>
            </a:r>
          </a:p>
          <a:p>
            <a:r>
              <a:rPr lang="en-US" dirty="0" smtClean="0"/>
              <a:t>False alarm rate: ½</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714338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714338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 !!! This is the importance of priors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714338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any good?</a:t>
            </a:r>
            <a:r>
              <a:rPr lang="en-US" baseline="0" dirty="0" smtClean="0"/>
              <a:t> How do you know?</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57</a:t>
            </a:fld>
            <a:endParaRPr lang="en-US"/>
          </a:p>
        </p:txBody>
      </p:sp>
    </p:spTree>
    <p:extLst>
      <p:ext uri="{BB962C8B-B14F-4D97-AF65-F5344CB8AC3E}">
        <p14:creationId xmlns:p14="http://schemas.microsoft.com/office/powerpoint/2010/main" val="3732650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58</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solve for y by estimating b0 and b1</a:t>
            </a:r>
          </a:p>
          <a:p>
            <a:pPr marL="0" indent="0">
              <a:lnSpc>
                <a:spcPct val="110000"/>
              </a:lnSpc>
              <a:spcBef>
                <a:spcPct val="45000"/>
              </a:spcBef>
              <a:buNone/>
            </a:pPr>
            <a:r>
              <a:rPr lang="en-US" sz="1200" dirty="0" smtClean="0"/>
              <a:t>b</a:t>
            </a:r>
            <a:r>
              <a:rPr lang="en-US" sz="1200" baseline="-25000" dirty="0" smtClean="0"/>
              <a:t>0</a:t>
            </a:r>
            <a:r>
              <a:rPr lang="en-US" sz="1200" dirty="0" smtClean="0"/>
              <a:t> is the estimated average value of y when the value of x is zero</a:t>
            </a:r>
            <a:endParaRPr lang="en-US" sz="800" dirty="0" smtClean="0"/>
          </a:p>
          <a:p>
            <a:pPr marL="0" indent="0">
              <a:lnSpc>
                <a:spcPct val="110000"/>
              </a:lnSpc>
              <a:spcBef>
                <a:spcPct val="45000"/>
              </a:spcBef>
              <a:buNone/>
            </a:pPr>
            <a:r>
              <a:rPr lang="en-US" sz="1200" dirty="0" smtClean="0"/>
              <a:t>b</a:t>
            </a:r>
            <a:r>
              <a:rPr lang="en-US" sz="1200" baseline="-25000" dirty="0" smtClean="0"/>
              <a:t>1</a:t>
            </a:r>
            <a:r>
              <a:rPr lang="en-US" sz="1200" dirty="0" smtClean="0"/>
              <a:t> is the estimated change in the average value of y as a result of a one-unit change in x</a:t>
            </a:r>
          </a:p>
          <a:p>
            <a:pPr marL="0" marR="0" indent="0" algn="l" defTabSz="457200" rtl="0" eaLnBrk="1" fontAlgn="auto" latinLnBrk="0" hangingPunct="1">
              <a:lnSpc>
                <a:spcPct val="110000"/>
              </a:lnSpc>
              <a:spcBef>
                <a:spcPct val="45000"/>
              </a:spcBef>
              <a:spcAft>
                <a:spcPts val="0"/>
              </a:spcAft>
              <a:buClrTx/>
              <a:buSzTx/>
              <a:buFontTx/>
              <a:buNone/>
              <a:tabLst/>
              <a:defRPr/>
            </a:pPr>
            <a:r>
              <a:rPr lang="en-US" sz="1200" dirty="0" smtClean="0"/>
              <a:t>The simple regression line always passes through the mean of the y variable and the mean of the x variable</a:t>
            </a:r>
          </a:p>
          <a:p>
            <a:pPr marL="0" indent="0">
              <a:lnSpc>
                <a:spcPct val="110000"/>
              </a:lnSpc>
              <a:spcBef>
                <a:spcPct val="45000"/>
              </a:spcBef>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machine learning we can play with these a bit – will get to this next week</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3194892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folHlink"/>
                </a:solidFill>
              </a:rPr>
              <a:t>Here, no houses had 0 square feet, so b</a:t>
            </a:r>
            <a:r>
              <a:rPr lang="en-US" baseline="-25000" dirty="0" smtClean="0">
                <a:solidFill>
                  <a:schemeClr val="folHlink"/>
                </a:solidFill>
              </a:rPr>
              <a:t>0</a:t>
            </a:r>
            <a:r>
              <a:rPr lang="en-US" dirty="0" smtClean="0">
                <a:solidFill>
                  <a:schemeClr val="folHlink"/>
                </a:solidFill>
              </a:rPr>
              <a:t> = 98.24833 just indicates that, for houses within the range of sizes observed, $98,248.33 is the portion of the house price not explained by square feet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67</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68</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69</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73</a:t>
            </a:fld>
            <a:endParaRPr lang="en-US"/>
          </a:p>
        </p:txBody>
      </p:sp>
    </p:spTree>
    <p:extLst>
      <p:ext uri="{BB962C8B-B14F-4D97-AF65-F5344CB8AC3E}">
        <p14:creationId xmlns:p14="http://schemas.microsoft.com/office/powerpoint/2010/main" val="1683058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76</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77</a:t>
            </a:fld>
            <a:endParaRPr lang="en-US"/>
          </a:p>
        </p:txBody>
      </p:sp>
    </p:spTree>
    <p:extLst>
      <p:ext uri="{BB962C8B-B14F-4D97-AF65-F5344CB8AC3E}">
        <p14:creationId xmlns:p14="http://schemas.microsoft.com/office/powerpoint/2010/main" val="2295154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80</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81</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82</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83</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84</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85</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86</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contained 15 predictors,</a:t>
            </a:r>
            <a:r>
              <a:rPr lang="en-US" baseline="0" dirty="0" smtClean="0"/>
              <a:t> </a:t>
            </a:r>
            <a:r>
              <a:rPr lang="en-US" dirty="0" smtClean="0"/>
              <a:t>each consisting of randomly generated values, and a response variable, whose</a:t>
            </a:r>
            <a:r>
              <a:rPr lang="en-US" baseline="0" dirty="0" smtClean="0"/>
              <a:t> </a:t>
            </a:r>
            <a:r>
              <a:rPr lang="en-US" dirty="0" smtClean="0"/>
              <a:t>values were also randomly generated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91</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is percent of sample distributions that had a given R2 value (for that</a:t>
            </a:r>
            <a:r>
              <a:rPr lang="en-US" baseline="0" dirty="0" smtClean="0"/>
              <a:t> N). X axis is distribution of R2 values across the 10,000 regressions (for that 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92</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93</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Each dot represents 10,000 events, except in the lower two figures, where black</a:t>
            </a:r>
          </a:p>
          <a:p>
            <a:r>
              <a:rPr lang="en-US" sz="1200" b="0" i="0" u="none" strike="noStrike" kern="1200" baseline="0" dirty="0" smtClean="0">
                <a:solidFill>
                  <a:schemeClr val="tx1"/>
                </a:solidFill>
                <a:latin typeface="+mn-lt"/>
                <a:ea typeface="+mn-ea"/>
                <a:cs typeface="+mn-cs"/>
              </a:rPr>
              <a:t>dots are single events.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 this a problem?</a:t>
            </a:r>
          </a:p>
        </p:txBody>
      </p:sp>
      <p:sp>
        <p:nvSpPr>
          <p:cNvPr id="4" name="Slide Number Placeholder 3"/>
          <p:cNvSpPr>
            <a:spLocks noGrp="1"/>
          </p:cNvSpPr>
          <p:nvPr>
            <p:ph type="sldNum" sz="quarter" idx="10"/>
          </p:nvPr>
        </p:nvSpPr>
        <p:spPr/>
        <p:txBody>
          <a:bodyPr/>
          <a:lstStyle/>
          <a:p>
            <a:fld id="{116FF122-A94F-7345-9DF4-33C22AD23AF7}" type="slidenum">
              <a:rPr lang="en-US" smtClean="0"/>
              <a:t>15</a:t>
            </a:fld>
            <a:endParaRPr lang="en-US"/>
          </a:p>
        </p:txBody>
      </p:sp>
    </p:spTree>
    <p:extLst>
      <p:ext uri="{BB962C8B-B14F-4D97-AF65-F5344CB8AC3E}">
        <p14:creationId xmlns:p14="http://schemas.microsoft.com/office/powerpoint/2010/main" val="3381529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a:t>
            </a:r>
            <a:r>
              <a:rPr lang="en-US" dirty="0" smtClean="0"/>
              <a:t>point</a:t>
            </a:r>
          </a:p>
          <a:p>
            <a:pPr marL="0" indent="0">
              <a:buNone/>
            </a:pPr>
            <a:r>
              <a:rPr lang="en-US" altLang="zh-CN" sz="1200" dirty="0" smtClean="0">
                <a:solidFill>
                  <a:schemeClr val="tx1"/>
                </a:solidFill>
              </a:rPr>
              <a:t>Start with </a:t>
            </a:r>
            <a:r>
              <a:rPr lang="en-US" altLang="zh-CN" sz="1200" i="1" dirty="0" smtClean="0">
                <a:solidFill>
                  <a:schemeClr val="tx1"/>
                </a:solidFill>
              </a:rPr>
              <a:t>process </a:t>
            </a:r>
            <a:r>
              <a:rPr lang="en-US" altLang="zh-CN" sz="1200" dirty="0" smtClean="0">
                <a:solidFill>
                  <a:schemeClr val="tx1"/>
                </a:solidFill>
              </a:rPr>
              <a:t>data and analysis, </a:t>
            </a:r>
            <a:r>
              <a:rPr lang="en-US" altLang="zh-CN" sz="1200" i="1" dirty="0" smtClean="0">
                <a:solidFill>
                  <a:schemeClr val="tx1"/>
                </a:solidFill>
              </a:rPr>
              <a:t>only then </a:t>
            </a:r>
            <a:r>
              <a:rPr lang="en-US" altLang="zh-CN" sz="1200" dirty="0" smtClean="0">
                <a:solidFill>
                  <a:schemeClr val="tx1"/>
                </a:solidFill>
              </a:rPr>
              <a:t>explore </a:t>
            </a:r>
            <a:r>
              <a:rPr lang="en-US" altLang="zh-CN" sz="1200" i="1" dirty="0" smtClean="0">
                <a:solidFill>
                  <a:schemeClr val="tx1"/>
                </a:solidFill>
              </a:rPr>
              <a:t>frequency</a:t>
            </a:r>
            <a:r>
              <a:rPr lang="en-US" altLang="zh-CN" sz="1200" dirty="0" smtClean="0">
                <a:solidFill>
                  <a:schemeClr val="tx1"/>
                </a:solidFill>
              </a:rPr>
              <a:t> data and analysis</a:t>
            </a:r>
            <a:endParaRPr lang="en-US" altLang="zh-CN" sz="1200" i="1" dirty="0" smtClean="0">
              <a:solidFill>
                <a:schemeClr val="tx1"/>
              </a:solidFill>
            </a:endParaRPr>
          </a:p>
          <a:p>
            <a:pPr marL="0" indent="0">
              <a:buNone/>
            </a:pPr>
            <a:r>
              <a:rPr lang="en-US" sz="1200" dirty="0" smtClean="0">
                <a:solidFill>
                  <a:srgbClr val="000000"/>
                </a:solidFill>
              </a:rPr>
              <a:t>Interpreting results must be done with respect to real world expectations about the population</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488415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3/20/16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3/20/16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3/20/16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5"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2.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3.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3.bin"/><Relationship Id="rId5" Type="http://schemas.openxmlformats.org/officeDocument/2006/relationships/image" Target="../media/image1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4.bin"/><Relationship Id="rId5" Type="http://schemas.openxmlformats.org/officeDocument/2006/relationships/image" Target="../media/image1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5.bin"/><Relationship Id="rId5" Type="http://schemas.openxmlformats.org/officeDocument/2006/relationships/image" Target="../media/image14.emf"/><Relationship Id="rId6" Type="http://schemas.openxmlformats.org/officeDocument/2006/relationships/oleObject" Target="../embeddings/oleObject6.bin"/><Relationship Id="rId7" Type="http://schemas.openxmlformats.org/officeDocument/2006/relationships/image" Target="../media/image1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8.bin"/><Relationship Id="rId5" Type="http://schemas.openxmlformats.org/officeDocument/2006/relationships/image" Target="../media/image17.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9.bin"/><Relationship Id="rId5" Type="http://schemas.openxmlformats.org/officeDocument/2006/relationships/image" Target="../media/image17.emf"/><Relationship Id="rId6" Type="http://schemas.openxmlformats.org/officeDocument/2006/relationships/oleObject" Target="../embeddings/oleObject10.bin"/><Relationship Id="rId7" Type="http://schemas.openxmlformats.org/officeDocument/2006/relationships/image" Target="../media/image18.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11.bin"/><Relationship Id="rId5" Type="http://schemas.openxmlformats.org/officeDocument/2006/relationships/image" Target="../media/image19.emf"/><Relationship Id="rId6" Type="http://schemas.openxmlformats.org/officeDocument/2006/relationships/oleObject" Target="../embeddings/oleObject12.bin"/><Relationship Id="rId7" Type="http://schemas.openxmlformats.org/officeDocument/2006/relationships/image" Target="../media/image20.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13.bin"/><Relationship Id="rId5" Type="http://schemas.openxmlformats.org/officeDocument/2006/relationships/image" Target="../media/image19.emf"/><Relationship Id="rId6" Type="http://schemas.openxmlformats.org/officeDocument/2006/relationships/oleObject" Target="../embeddings/oleObject14.bin"/><Relationship Id="rId7" Type="http://schemas.openxmlformats.org/officeDocument/2006/relationships/image" Target="../media/image20.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15.bin"/><Relationship Id="rId5" Type="http://schemas.openxmlformats.org/officeDocument/2006/relationships/image" Target="../media/image19.emf"/><Relationship Id="rId6" Type="http://schemas.openxmlformats.org/officeDocument/2006/relationships/oleObject" Target="../embeddings/oleObject16.bin"/><Relationship Id="rId7" Type="http://schemas.openxmlformats.org/officeDocument/2006/relationships/image" Target="../media/image21.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22.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3.emf"/><Relationship Id="rId5" Type="http://schemas.openxmlformats.org/officeDocument/2006/relationships/oleObject" Target="../embeddings/oleObject19.bin"/><Relationship Id="rId6" Type="http://schemas.openxmlformats.org/officeDocument/2006/relationships/image" Target="../media/image24.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25.emf"/><Relationship Id="rId5" Type="http://schemas.openxmlformats.org/officeDocument/2006/relationships/oleObject" Target="../embeddings/oleObject21.bin"/><Relationship Id="rId6" Type="http://schemas.openxmlformats.org/officeDocument/2006/relationships/image" Target="../media/image24.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22.bin"/><Relationship Id="rId5" Type="http://schemas.openxmlformats.org/officeDocument/2006/relationships/image" Target="../media/image26.emf"/><Relationship Id="rId6" Type="http://schemas.openxmlformats.org/officeDocument/2006/relationships/oleObject" Target="../embeddings/oleObject23.bin"/><Relationship Id="rId7" Type="http://schemas.openxmlformats.org/officeDocument/2006/relationships/image" Target="../media/image17.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24.bin"/><Relationship Id="rId5" Type="http://schemas.openxmlformats.org/officeDocument/2006/relationships/image" Target="../media/image19.emf"/><Relationship Id="rId6" Type="http://schemas.openxmlformats.org/officeDocument/2006/relationships/oleObject" Target="../embeddings/oleObject25.bin"/><Relationship Id="rId7" Type="http://schemas.openxmlformats.org/officeDocument/2006/relationships/image" Target="../media/image20.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27.wmf"/><Relationship Id="rId5" Type="http://schemas.openxmlformats.org/officeDocument/2006/relationships/oleObject" Target="../embeddings/oleObject27.bin"/><Relationship Id="rId6" Type="http://schemas.openxmlformats.org/officeDocument/2006/relationships/image" Target="../media/image28.wmf"/><Relationship Id="rId7" Type="http://schemas.openxmlformats.org/officeDocument/2006/relationships/oleObject" Target="../embeddings/oleObject28.bin"/><Relationship Id="rId8" Type="http://schemas.openxmlformats.org/officeDocument/2006/relationships/image" Target="../media/image29.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29.bin"/><Relationship Id="rId5" Type="http://schemas.openxmlformats.org/officeDocument/2006/relationships/image" Target="../media/image30.emf"/><Relationship Id="rId6" Type="http://schemas.openxmlformats.org/officeDocument/2006/relationships/oleObject" Target="../embeddings/oleObject30.bin"/><Relationship Id="rId7" Type="http://schemas.openxmlformats.org/officeDocument/2006/relationships/image" Target="../media/image31.emf"/><Relationship Id="rId8" Type="http://schemas.openxmlformats.org/officeDocument/2006/relationships/oleObject" Target="../embeddings/oleObject31.bin"/><Relationship Id="rId9" Type="http://schemas.openxmlformats.org/officeDocument/2006/relationships/image" Target="../media/image32.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32.bin"/><Relationship Id="rId5" Type="http://schemas.openxmlformats.org/officeDocument/2006/relationships/image" Target="../media/image33.emf"/><Relationship Id="rId6" Type="http://schemas.openxmlformats.org/officeDocument/2006/relationships/oleObject" Target="../embeddings/oleObject33.bin"/><Relationship Id="rId7" Type="http://schemas.openxmlformats.org/officeDocument/2006/relationships/image" Target="../media/image30.emf"/><Relationship Id="rId8" Type="http://schemas.openxmlformats.org/officeDocument/2006/relationships/oleObject" Target="../embeddings/oleObject34.bin"/><Relationship Id="rId9" Type="http://schemas.openxmlformats.org/officeDocument/2006/relationships/image" Target="../media/image34.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35.bin"/><Relationship Id="rId5" Type="http://schemas.openxmlformats.org/officeDocument/2006/relationships/image" Target="../media/image35.emf"/><Relationship Id="rId6" Type="http://schemas.openxmlformats.org/officeDocument/2006/relationships/oleObject" Target="../embeddings/oleObject36.bin"/><Relationship Id="rId7" Type="http://schemas.openxmlformats.org/officeDocument/2006/relationships/image" Target="../media/image30.emf"/><Relationship Id="rId8" Type="http://schemas.openxmlformats.org/officeDocument/2006/relationships/oleObject" Target="../embeddings/oleObject37.bin"/><Relationship Id="rId9" Type="http://schemas.openxmlformats.org/officeDocument/2006/relationships/image" Target="../media/image34.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38.bin"/><Relationship Id="rId5" Type="http://schemas.openxmlformats.org/officeDocument/2006/relationships/image" Target="../media/image36.emf"/><Relationship Id="rId6" Type="http://schemas.openxmlformats.org/officeDocument/2006/relationships/oleObject" Target="../embeddings/oleObject39.bin"/><Relationship Id="rId7" Type="http://schemas.openxmlformats.org/officeDocument/2006/relationships/image" Target="../media/image30.emf"/><Relationship Id="rId8" Type="http://schemas.openxmlformats.org/officeDocument/2006/relationships/oleObject" Target="../embeddings/oleObject40.bin"/><Relationship Id="rId9" Type="http://schemas.openxmlformats.org/officeDocument/2006/relationships/image" Target="../media/image34.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41.bin"/><Relationship Id="rId5" Type="http://schemas.openxmlformats.org/officeDocument/2006/relationships/image" Target="../media/image37.emf"/><Relationship Id="rId6" Type="http://schemas.openxmlformats.org/officeDocument/2006/relationships/oleObject" Target="../embeddings/oleObject42.bin"/><Relationship Id="rId7" Type="http://schemas.openxmlformats.org/officeDocument/2006/relationships/image" Target="../media/image30.emf"/><Relationship Id="rId8" Type="http://schemas.openxmlformats.org/officeDocument/2006/relationships/oleObject" Target="../embeddings/oleObject43.bin"/><Relationship Id="rId9" Type="http://schemas.openxmlformats.org/officeDocument/2006/relationships/image" Target="../media/image34.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oleObject" Target="../embeddings/oleObject44.bin"/><Relationship Id="rId5" Type="http://schemas.openxmlformats.org/officeDocument/2006/relationships/image" Target="../media/image38.emf"/><Relationship Id="rId6" Type="http://schemas.openxmlformats.org/officeDocument/2006/relationships/oleObject" Target="../embeddings/oleObject45.bin"/><Relationship Id="rId7" Type="http://schemas.openxmlformats.org/officeDocument/2006/relationships/image" Target="../media/image39.emf"/><Relationship Id="rId8" Type="http://schemas.openxmlformats.org/officeDocument/2006/relationships/oleObject" Target="../embeddings/oleObject46.bin"/><Relationship Id="rId9" Type="http://schemas.openxmlformats.org/officeDocument/2006/relationships/image" Target="../media/image40.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47.bin"/><Relationship Id="rId5" Type="http://schemas.openxmlformats.org/officeDocument/2006/relationships/image" Target="../media/image41.emf"/><Relationship Id="rId6" Type="http://schemas.openxmlformats.org/officeDocument/2006/relationships/oleObject" Target="../embeddings/oleObject48.bin"/><Relationship Id="rId7" Type="http://schemas.openxmlformats.org/officeDocument/2006/relationships/image" Target="../media/image39.emf"/><Relationship Id="rId8" Type="http://schemas.openxmlformats.org/officeDocument/2006/relationships/oleObject" Target="../embeddings/oleObject49.bin"/><Relationship Id="rId9" Type="http://schemas.openxmlformats.org/officeDocument/2006/relationships/image" Target="../media/image42.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from last class</a:t>
            </a:r>
            <a:endParaRPr lang="en-US" dirty="0"/>
          </a:p>
        </p:txBody>
      </p:sp>
      <p:sp>
        <p:nvSpPr>
          <p:cNvPr id="3" name="Content Placeholder 2"/>
          <p:cNvSpPr>
            <a:spLocks noGrp="1"/>
          </p:cNvSpPr>
          <p:nvPr>
            <p:ph idx="1"/>
          </p:nvPr>
        </p:nvSpPr>
        <p:spPr/>
        <p:txBody>
          <a:bodyPr>
            <a:normAutofit lnSpcReduction="10000"/>
          </a:bodyPr>
          <a:lstStyle/>
          <a:p>
            <a:r>
              <a:rPr lang="en-US" dirty="0" smtClean="0"/>
              <a:t>Sally Clark’s 1</a:t>
            </a:r>
            <a:r>
              <a:rPr lang="en-US" baseline="30000" dirty="0" smtClean="0"/>
              <a:t>st</a:t>
            </a:r>
            <a:r>
              <a:rPr lang="en-US" dirty="0" smtClean="0"/>
              <a:t> son died in 1996, as a result of SIDS</a:t>
            </a:r>
          </a:p>
          <a:p>
            <a:r>
              <a:rPr lang="en-US" dirty="0" smtClean="0"/>
              <a:t>Her 2</a:t>
            </a:r>
            <a:r>
              <a:rPr lang="en-US" baseline="30000" dirty="0" smtClean="0"/>
              <a:t>nd</a:t>
            </a:r>
            <a:r>
              <a:rPr lang="en-US" dirty="0" smtClean="0"/>
              <a:t> son died in 1999, also as a result of SIDS</a:t>
            </a:r>
          </a:p>
          <a:p>
            <a:endParaRPr lang="en-US" dirty="0"/>
          </a:p>
          <a:p>
            <a:r>
              <a:rPr lang="en-US" dirty="0" smtClean="0"/>
              <a:t>Prosecutors argued too unlikely to both be SIDS, must be murder.</a:t>
            </a:r>
          </a:p>
          <a:p>
            <a:pPr lvl="1"/>
            <a:r>
              <a:rPr lang="en-US" dirty="0" smtClean="0"/>
              <a:t>Chance of SIDS = 1/8,543 so chance of 2 deaths = 1/(8,543*8,543)  (</a:t>
            </a:r>
            <a:r>
              <a:rPr lang="en-US" dirty="0" err="1" smtClean="0"/>
              <a:t>approx</a:t>
            </a:r>
            <a:r>
              <a:rPr lang="en-US" dirty="0" smtClean="0"/>
              <a:t> 1 in 73 million)</a:t>
            </a:r>
          </a:p>
          <a:p>
            <a:pPr lvl="1"/>
            <a:r>
              <a:rPr lang="en-US" dirty="0" smtClean="0"/>
              <a:t>What’s wrong with this?</a:t>
            </a:r>
            <a:endParaRPr lang="en-US" dirty="0"/>
          </a:p>
        </p:txBody>
      </p:sp>
      <p:sp>
        <p:nvSpPr>
          <p:cNvPr id="4" name="TextBox 3"/>
          <p:cNvSpPr txBox="1"/>
          <p:nvPr/>
        </p:nvSpPr>
        <p:spPr>
          <a:xfrm>
            <a:off x="2208362" y="6599142"/>
            <a:ext cx="184666" cy="369332"/>
          </a:xfrm>
          <a:prstGeom prst="rect">
            <a:avLst/>
          </a:prstGeom>
          <a:noFill/>
        </p:spPr>
        <p:txBody>
          <a:bodyPr wrap="none" rtlCol="0">
            <a:spAutoFit/>
          </a:bodyPr>
          <a:lstStyle/>
          <a:p>
            <a:endParaRPr lang="en-US" dirty="0"/>
          </a:p>
        </p:txBody>
      </p:sp>
      <p:sp>
        <p:nvSpPr>
          <p:cNvPr id="5" name="TextBox 4"/>
          <p:cNvSpPr txBox="1"/>
          <p:nvPr/>
        </p:nvSpPr>
        <p:spPr>
          <a:xfrm>
            <a:off x="1104181" y="6709588"/>
            <a:ext cx="184666" cy="369332"/>
          </a:xfrm>
          <a:prstGeom prst="rect">
            <a:avLst/>
          </a:prstGeom>
          <a:noFill/>
        </p:spPr>
        <p:txBody>
          <a:bodyPr wrap="none" rtlCol="0">
            <a:spAutoFit/>
          </a:bodyPr>
          <a:lstStyle/>
          <a:p>
            <a:endParaRPr lang="en-US" dirty="0"/>
          </a:p>
        </p:txBody>
      </p:sp>
      <p:sp>
        <p:nvSpPr>
          <p:cNvPr id="8" name="TextBox 7"/>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572296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Flaws with </a:t>
            </a:r>
            <a:r>
              <a:rPr lang="en-US" dirty="0" smtClean="0"/>
              <a:t>p values</a:t>
            </a:r>
            <a:endParaRPr lang="en-US" dirty="0"/>
          </a:p>
        </p:txBody>
      </p:sp>
      <p:sp>
        <p:nvSpPr>
          <p:cNvPr id="3" name="Content Placeholder 2"/>
          <p:cNvSpPr>
            <a:spLocks noGrp="1"/>
          </p:cNvSpPr>
          <p:nvPr>
            <p:ph idx="1"/>
          </p:nvPr>
        </p:nvSpPr>
        <p:spPr/>
        <p:txBody>
          <a:bodyPr/>
          <a:lstStyle/>
          <a:p>
            <a:r>
              <a:rPr lang="en-US" dirty="0" smtClean="0"/>
              <a:t>Does not tell us the likelihood something is true. It only lets us reject or accept a </a:t>
            </a:r>
            <a:r>
              <a:rPr lang="en-US" dirty="0" err="1" smtClean="0"/>
              <a:t>hyp</a:t>
            </a:r>
            <a:r>
              <a:rPr lang="en-US" dirty="0" smtClean="0"/>
              <a:t>.</a:t>
            </a:r>
          </a:p>
          <a:p>
            <a:r>
              <a:rPr lang="en-US" dirty="0" smtClean="0"/>
              <a:t>Gives a yes or no answer: Either the null hypothesis is rejected (the result would be unlikely [defined by </a:t>
            </a:r>
            <a:r>
              <a:rPr lang="en-US" dirty="0" smtClean="0">
                <a:sym typeface="Symbol" charset="0"/>
              </a:rPr>
              <a:t>] </a:t>
            </a:r>
            <a:r>
              <a:rPr lang="en-US" dirty="0" smtClean="0"/>
              <a:t>in a world where the null hypothesis was true) or it </a:t>
            </a:r>
            <a:r>
              <a:rPr lang="en-US" i="1" dirty="0" smtClean="0"/>
              <a:t>cannot be rejected</a:t>
            </a:r>
          </a:p>
          <a:p>
            <a:r>
              <a:rPr lang="en-US" dirty="0" smtClean="0"/>
              <a:t>Doesn’t take prior knowledge into account</a:t>
            </a:r>
          </a:p>
          <a:p>
            <a:r>
              <a:rPr lang="en-US" dirty="0" smtClean="0"/>
              <a:t>Based on assumed ‘average’ sample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1751429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flaws</a:t>
            </a:r>
            <a:endParaRPr lang="en-US" dirty="0"/>
          </a:p>
        </p:txBody>
      </p:sp>
      <p:sp>
        <p:nvSpPr>
          <p:cNvPr id="3" name="Content Placeholder 2"/>
          <p:cNvSpPr>
            <a:spLocks noGrp="1"/>
          </p:cNvSpPr>
          <p:nvPr>
            <p:ph idx="1"/>
          </p:nvPr>
        </p:nvSpPr>
        <p:spPr/>
        <p:txBody>
          <a:bodyPr/>
          <a:lstStyle/>
          <a:p>
            <a:pPr marL="0" indent="0">
              <a:buNone/>
            </a:pPr>
            <a:r>
              <a:rPr lang="en-US" altLang="zh-CN" dirty="0"/>
              <a:t>These are </a:t>
            </a:r>
            <a:r>
              <a:rPr lang="en-US" altLang="zh-CN" i="1" dirty="0"/>
              <a:t>estimates </a:t>
            </a:r>
            <a:r>
              <a:rPr lang="en-US" altLang="zh-CN" dirty="0"/>
              <a:t>and we can make two kinds of errors </a:t>
            </a:r>
            <a:r>
              <a:rPr lang="en-US" altLang="zh-CN" dirty="0" smtClean="0"/>
              <a:t>(false positives &amp; negatives)</a:t>
            </a:r>
            <a:endParaRPr lang="en-US" altLang="zh-CN" dirty="0"/>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p>
          <a:p>
            <a:pPr marL="0" indent="0">
              <a:buNone/>
            </a:pPr>
            <a:r>
              <a:rPr lang="en-US" dirty="0" smtClean="0"/>
              <a:t>Can only reject hypotheses [as discussed]</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3863870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Potential </a:t>
            </a:r>
            <a:r>
              <a:rPr lang="en-US" dirty="0" smtClean="0"/>
              <a:t>Errors</a:t>
            </a:r>
            <a:endParaRPr lang="en-US" dirty="0"/>
          </a:p>
        </p:txBody>
      </p:sp>
      <p:graphicFrame>
        <p:nvGraphicFramePr>
          <p:cNvPr id="7" name="Group 37"/>
          <p:cNvGraphicFramePr>
            <a:graphicFrameLocks noGrp="1"/>
          </p:cNvGraphicFramePr>
          <p:nvPr>
            <p:extLst>
              <p:ext uri="{D42A27DB-BD31-4B8C-83A1-F6EECF244321}">
                <p14:modId xmlns:p14="http://schemas.microsoft.com/office/powerpoint/2010/main" val="2347744984"/>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6724207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1345664399"/>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3590040" y="4191000"/>
            <a:ext cx="1878116" cy="975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247095" y="5166782"/>
            <a:ext cx="3792189" cy="1588203"/>
          </a:xfrm>
          <a:prstGeom prst="borderCallout1">
            <a:avLst>
              <a:gd name="adj1" fmla="val 18750"/>
              <a:gd name="adj2" fmla="val -2381"/>
              <a:gd name="adj3" fmla="val -15489"/>
              <a:gd name="adj4" fmla="val -1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Erroneously detect a difference (Type I error).  Directly affected by </a:t>
            </a:r>
            <a:r>
              <a:rPr lang="el-GR" dirty="0"/>
              <a:t>α</a:t>
            </a:r>
            <a:r>
              <a:rPr lang="en-US" dirty="0" smtClean="0">
                <a:sym typeface="Symbol" charset="0"/>
              </a:rPr>
              <a:t>: at .05 we make a Type I error 5 out of 100 tries. .01 reduces this error to 1 out of 100 tries.</a:t>
            </a:r>
            <a:endParaRPr lang="en-US" dirty="0"/>
          </a:p>
        </p:txBody>
      </p:sp>
    </p:spTree>
    <p:extLst>
      <p:ext uri="{BB962C8B-B14F-4D97-AF65-F5344CB8AC3E}">
        <p14:creationId xmlns:p14="http://schemas.microsoft.com/office/powerpoint/2010/main" val="34274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680764101"/>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5512748" y="3303189"/>
            <a:ext cx="2013233" cy="925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452420" y="4910094"/>
            <a:ext cx="3564306" cy="1427468"/>
          </a:xfrm>
          <a:prstGeom prst="borderCallout1">
            <a:avLst>
              <a:gd name="adj1" fmla="val -2071"/>
              <a:gd name="adj2" fmla="val 18469"/>
              <a:gd name="adj3" fmla="val -65650"/>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Fail to detect a </a:t>
            </a:r>
            <a:r>
              <a:rPr lang="en-US" dirty="0"/>
              <a:t>t</a:t>
            </a:r>
            <a:r>
              <a:rPr lang="en-US" dirty="0" smtClean="0"/>
              <a:t>rue difference (Type II error) Indirectly affected by </a:t>
            </a:r>
            <a:r>
              <a:rPr lang="el-GR" dirty="0"/>
              <a:t>α</a:t>
            </a:r>
            <a:r>
              <a:rPr lang="en-US" dirty="0" smtClean="0">
                <a:sym typeface="Symbol" charset="0"/>
              </a:rPr>
              <a:t>: Depends on the size of the mean difference </a:t>
            </a:r>
            <a:r>
              <a:rPr lang="en-US" i="1" dirty="0" smtClean="0">
                <a:sym typeface="Symbol" charset="0"/>
              </a:rPr>
              <a:t>and </a:t>
            </a:r>
            <a:r>
              <a:rPr lang="en-US" dirty="0" smtClean="0">
                <a:sym typeface="Symbol" charset="0"/>
              </a:rPr>
              <a:t>the sample size. </a:t>
            </a:r>
            <a:endParaRPr lang="en-US" dirty="0"/>
          </a:p>
        </p:txBody>
      </p:sp>
    </p:spTree>
    <p:extLst>
      <p:ext uri="{BB962C8B-B14F-4D97-AF65-F5344CB8AC3E}">
        <p14:creationId xmlns:p14="http://schemas.microsoft.com/office/powerpoint/2010/main" val="24647900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32412"/>
            <a:ext cx="6280441" cy="990107"/>
          </a:xfrm>
        </p:spPr>
        <p:txBody>
          <a:bodyPr/>
          <a:lstStyle/>
          <a:p>
            <a:r>
              <a:rPr lang="en-US" dirty="0" smtClean="0"/>
              <a:t>Type II errors (failure to detect difference) also caused by small effect size</a:t>
            </a:r>
            <a:endParaRPr lang="en-US" dirty="0"/>
          </a:p>
        </p:txBody>
      </p:sp>
      <p:pic>
        <p:nvPicPr>
          <p:cNvPr id="4" name="Picture 3"/>
          <p:cNvPicPr>
            <a:picLocks noChangeAspect="1"/>
          </p:cNvPicPr>
          <p:nvPr/>
        </p:nvPicPr>
        <p:blipFill>
          <a:blip r:embed="rId3"/>
          <a:stretch>
            <a:fillRect/>
          </a:stretch>
        </p:blipFill>
        <p:spPr>
          <a:xfrm>
            <a:off x="2146300" y="1593850"/>
            <a:ext cx="4851400" cy="4622800"/>
          </a:xfrm>
          <a:prstGeom prst="rect">
            <a:avLst/>
          </a:prstGeom>
        </p:spPr>
      </p:pic>
      <p:sp>
        <p:nvSpPr>
          <p:cNvPr id="5" name="TextBox 4"/>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20876190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False positive and negative </a:t>
            </a:r>
            <a:br>
              <a:rPr lang="en-US" dirty="0" smtClean="0"/>
            </a:br>
            <a:r>
              <a:rPr lang="en-US" dirty="0" smtClean="0"/>
              <a:t>Error Tradeoffs</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Font typeface="Monotype Sorts" charset="0"/>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a:t>
            </a:r>
            <a:r>
              <a:rPr lang="fi-FI" sz="2400" dirty="0" smtClean="0"/>
              <a:t>(H</a:t>
            </a:r>
            <a:r>
              <a:rPr lang="fi-FI" sz="2400" baseline="-25000" dirty="0" smtClean="0"/>
              <a:t>0</a:t>
            </a:r>
            <a:r>
              <a:rPr lang="fi-FI" sz="2400" dirty="0" smtClean="0"/>
              <a:t> is </a:t>
            </a:r>
            <a:r>
              <a:rPr lang="fi-FI" sz="2400" dirty="0" err="1" smtClean="0"/>
              <a:t>that</a:t>
            </a:r>
            <a:r>
              <a:rPr lang="fi-FI" sz="2400" dirty="0" smtClean="0"/>
              <a:t> the person is </a:t>
            </a:r>
            <a:r>
              <a:rPr lang="fi-FI" sz="2400" dirty="0" err="1" smtClean="0"/>
              <a:t>disease</a:t>
            </a:r>
            <a:r>
              <a:rPr lang="fi-FI" sz="2400" dirty="0" smtClean="0"/>
              <a:t> </a:t>
            </a:r>
            <a:r>
              <a:rPr lang="fi-FI" sz="2400" dirty="0" err="1" smtClean="0"/>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a:t>will</a:t>
            </a:r>
            <a:r>
              <a:rPr lang="fi-FI" sz="2400" dirty="0"/>
              <a:t> </a:t>
            </a:r>
            <a:r>
              <a:rPr lang="fi-FI" sz="2400" dirty="0" err="1"/>
              <a:t>become</a:t>
            </a:r>
            <a:r>
              <a:rPr lang="fi-FI" sz="2400" dirty="0"/>
              <a:t> </a:t>
            </a:r>
            <a:r>
              <a:rPr lang="fi-FI" sz="2400" dirty="0" err="1"/>
              <a:t>severely</a:t>
            </a:r>
            <a:r>
              <a:rPr lang="fi-FI" sz="2400" dirty="0"/>
              <a:t> </a:t>
            </a:r>
            <a:r>
              <a:rPr lang="fi-FI" sz="2400" dirty="0" err="1">
                <a:solidFill>
                  <a:srgbClr val="0511F9"/>
                </a:solidFill>
              </a:rPr>
              <a:t>disabled</a:t>
            </a:r>
            <a:endParaRPr lang="fi-FI" sz="2400" dirty="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a:solidFill>
                  <a:srgbClr val="0511F9"/>
                </a:solidFill>
              </a:rPr>
              <a:t>no </a:t>
            </a:r>
            <a:r>
              <a:rPr lang="fi-FI" sz="2400" dirty="0" err="1"/>
              <a:t>physical</a:t>
            </a:r>
            <a:r>
              <a:rPr lang="fi-FI" sz="2400" dirty="0"/>
              <a:t> </a:t>
            </a:r>
            <a:r>
              <a:rPr lang="fi-FI" sz="2400" dirty="0" err="1">
                <a:solidFill>
                  <a:srgbClr val="0511F9"/>
                </a:solidFill>
              </a:rPr>
              <a:t>damage</a:t>
            </a:r>
            <a:r>
              <a:rPr lang="fi-FI" sz="2400" dirty="0"/>
              <a:t> is </a:t>
            </a:r>
            <a:r>
              <a:rPr lang="fi-FI" sz="2400" dirty="0" err="1"/>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805335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34471947"/>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42298038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775813606"/>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091755" y="4803482"/>
            <a:ext cx="2708609" cy="858664"/>
          </a:xfrm>
          <a:prstGeom prst="borderCallout1">
            <a:avLst>
              <a:gd name="adj1" fmla="val -267"/>
              <a:gd name="adj2" fmla="val 65930"/>
              <a:gd name="adj3" fmla="val -65650"/>
              <a:gd name="adj4" fmla="val 66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but not harmed by treatment</a:t>
            </a:r>
            <a:endParaRPr lang="en-US" dirty="0"/>
          </a:p>
        </p:txBody>
      </p:sp>
      <p:sp>
        <p:nvSpPr>
          <p:cNvPr id="6" name="Line Callout 1 5"/>
          <p:cNvSpPr/>
          <p:nvPr/>
        </p:nvSpPr>
        <p:spPr>
          <a:xfrm>
            <a:off x="6435391" y="4239120"/>
            <a:ext cx="2563359" cy="858664"/>
          </a:xfrm>
          <a:prstGeom prst="borderCallout1">
            <a:avLst>
              <a:gd name="adj1" fmla="val -2071"/>
              <a:gd name="adj2" fmla="val 18469"/>
              <a:gd name="adj3" fmla="val -130470"/>
              <a:gd name="adj4" fmla="val 24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 treated; irreparable damage is done</a:t>
            </a:r>
            <a:endParaRPr lang="en-US" dirty="0"/>
          </a:p>
        </p:txBody>
      </p:sp>
      <p:sp>
        <p:nvSpPr>
          <p:cNvPr id="7" name="Text Box 11"/>
          <p:cNvSpPr txBox="1">
            <a:spLocks noChangeArrowheads="1"/>
          </p:cNvSpPr>
          <p:nvPr/>
        </p:nvSpPr>
        <p:spPr bwMode="auto">
          <a:xfrm>
            <a:off x="545814" y="583418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negatives (Type II errors),</a:t>
            </a:r>
            <a:br>
              <a:rPr kumimoji="0" lang="en-US" dirty="0" smtClean="0">
                <a:solidFill>
                  <a:srgbClr val="000000"/>
                </a:solidFill>
              </a:rPr>
            </a:br>
            <a:r>
              <a:rPr kumimoji="0" lang="en-US" dirty="0" smtClean="0">
                <a:solidFill>
                  <a:srgbClr val="000000"/>
                </a:solidFill>
              </a:rPr>
              <a:t>			increase </a:t>
            </a:r>
            <a:r>
              <a:rPr lang="en-US" dirty="0" smtClean="0">
                <a:sym typeface="Symbol" charset="0"/>
              </a:rPr>
              <a:t> (</a:t>
            </a:r>
            <a:r>
              <a:rPr lang="en-US" i="1" dirty="0" smtClean="0">
                <a:sym typeface="Symbol" charset="0"/>
              </a:rPr>
              <a:t>e.g. </a:t>
            </a:r>
            <a:r>
              <a:rPr lang="en-US" dirty="0" smtClean="0">
                <a:sym typeface="Symbol" charset="0"/>
              </a:rPr>
              <a:t>from .01 to .05)</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532483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969620" y="310162"/>
            <a:ext cx="6280441" cy="990107"/>
          </a:xfrm>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7491" name="Rectangle 3"/>
          <p:cNvSpPr>
            <a:spLocks noGrp="1" noChangeArrowheads="1"/>
          </p:cNvSpPr>
          <p:nvPr>
            <p:ph type="body" idx="1"/>
          </p:nvPr>
        </p:nvSpPr>
        <p:spPr>
          <a:xfrm>
            <a:off x="914400" y="1981200"/>
            <a:ext cx="7772400" cy="914400"/>
          </a:xfrm>
        </p:spPr>
        <p:txBody>
          <a:bodyPr/>
          <a:lstStyle/>
          <a:p>
            <a:pPr>
              <a:buFont typeface="Monotype Sorts" charset="0"/>
              <a:buNone/>
            </a:pPr>
            <a:r>
              <a:rPr lang="fi-FI" sz="2400" i="1" dirty="0"/>
              <a:t>	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II </a:t>
            </a:r>
            <a:r>
              <a:rPr lang="fi-FI" sz="2400" i="1" dirty="0" err="1" smtClean="0"/>
              <a:t>error</a:t>
            </a:r>
            <a:r>
              <a:rPr lang="fi-FI" sz="2400" i="1" dirty="0" smtClean="0"/>
              <a:t> (</a:t>
            </a:r>
            <a:r>
              <a:rPr lang="fi-FI" sz="2400" i="1" dirty="0">
                <a:solidFill>
                  <a:srgbClr val="FF0000"/>
                </a:solidFill>
                <a:sym typeface="Symbol" charset="0"/>
              </a:rPr>
              <a:t></a:t>
            </a:r>
            <a:r>
              <a:rPr lang="fi-FI" sz="2400" i="1" dirty="0"/>
              <a:t>)</a:t>
            </a:r>
            <a:r>
              <a:rPr lang="fi-FI" sz="2400" dirty="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increasing</a:t>
            </a:r>
            <a:r>
              <a:rPr lang="fi-FI" sz="2400" dirty="0" smtClean="0"/>
              <a:t> </a:t>
            </a:r>
            <a:r>
              <a:rPr lang="fi-FI" sz="2400" dirty="0"/>
              <a:t>the </a:t>
            </a:r>
            <a:r>
              <a:rPr lang="fi-FI" sz="2400" dirty="0" err="1"/>
              <a:t>level</a:t>
            </a:r>
            <a:r>
              <a:rPr lang="fi-FI" sz="2400" dirty="0"/>
              <a:t> of </a:t>
            </a:r>
            <a:r>
              <a:rPr lang="fi-FI" sz="2400" dirty="0" err="1" smtClean="0"/>
              <a:t>significance</a:t>
            </a:r>
            <a:r>
              <a:rPr lang="fi-FI" sz="2400" dirty="0" smtClean="0"/>
              <a:t> (</a:t>
            </a:r>
            <a:r>
              <a:rPr lang="fi-FI" sz="2400" i="1" dirty="0" smtClean="0">
                <a:solidFill>
                  <a:srgbClr val="FF0000"/>
                </a:solidFill>
              </a:rPr>
              <a:t>α</a:t>
            </a:r>
            <a:r>
              <a:rPr lang="fi-FI" sz="2400" i="1" dirty="0"/>
              <a:t>)</a:t>
            </a:r>
            <a:r>
              <a:rPr lang="fi-FI" sz="2400" dirty="0" smtClean="0"/>
              <a:t>.</a:t>
            </a:r>
            <a:endParaRPr lang="en-US" sz="2400" dirty="0"/>
          </a:p>
        </p:txBody>
      </p:sp>
      <p:sp>
        <p:nvSpPr>
          <p:cNvPr id="447495" name="AutoShape 7"/>
          <p:cNvSpPr>
            <a:spLocks noChangeArrowheads="1"/>
          </p:cNvSpPr>
          <p:nvPr/>
        </p:nvSpPr>
        <p:spPr bwMode="auto">
          <a:xfrm>
            <a:off x="4419600" y="2895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7496" name="Rectangle 8"/>
          <p:cNvSpPr>
            <a:spLocks noChangeArrowheads="1"/>
          </p:cNvSpPr>
          <p:nvPr/>
        </p:nvSpPr>
        <p:spPr bwMode="auto">
          <a:xfrm>
            <a:off x="1066800" y="3429000"/>
            <a:ext cx="7420876"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gn="ctr">
              <a:buClr>
                <a:schemeClr val="accent1"/>
              </a:buClr>
              <a:buSzPct val="90000"/>
              <a:buFont typeface="Monotype Sorts" charset="0"/>
              <a:buNone/>
            </a:pPr>
            <a:r>
              <a:rPr lang="fi-FI" sz="2400" dirty="0" err="1" smtClean="0">
                <a:latin typeface="Times New Roman" charset="0"/>
              </a:rPr>
              <a:t>it</a:t>
            </a:r>
            <a:r>
              <a:rPr lang="fi-FI" sz="2400" dirty="0" smtClean="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increase</a:t>
            </a:r>
            <a:r>
              <a:rPr lang="fi-FI" sz="2400" dirty="0">
                <a:latin typeface="Times New Roman" charset="0"/>
              </a:rPr>
              <a:t> the </a:t>
            </a:r>
            <a:r>
              <a:rPr lang="fi-FI" sz="2400" dirty="0" err="1">
                <a:latin typeface="Times New Roman" charset="0"/>
              </a:rPr>
              <a:t>chance</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positives</a:t>
            </a:r>
            <a:r>
              <a:rPr lang="fi-FI" sz="2400" dirty="0" smtClean="0">
                <a:latin typeface="Times New Roman" charset="0"/>
              </a:rPr>
              <a:t> (</a:t>
            </a:r>
            <a:r>
              <a:rPr lang="fi-FI" sz="2400" dirty="0" err="1" smtClean="0">
                <a:latin typeface="Times New Roman" charset="0"/>
              </a:rPr>
              <a:t>Type</a:t>
            </a:r>
            <a:r>
              <a:rPr lang="fi-FI" sz="2400" dirty="0" smtClean="0">
                <a:latin typeface="Times New Roman" charset="0"/>
              </a:rPr>
              <a:t> I </a:t>
            </a:r>
            <a:r>
              <a:rPr lang="fi-FI" sz="2400" dirty="0" err="1" smtClean="0">
                <a:latin typeface="Times New Roman" charset="0"/>
              </a:rPr>
              <a:t>errors</a:t>
            </a:r>
            <a:r>
              <a:rPr lang="fi-FI" sz="2400" dirty="0" smtClean="0">
                <a:latin typeface="Times New Roman" charset="0"/>
              </a:rPr>
              <a:t>)</a:t>
            </a:r>
            <a:endParaRPr lang="en-US" sz="2400" dirty="0">
              <a:latin typeface="Times New Roman" charset="0"/>
            </a:endParaRPr>
          </a:p>
        </p:txBody>
      </p:sp>
    </p:spTree>
    <p:extLst>
      <p:ext uri="{BB962C8B-B14F-4D97-AF65-F5344CB8AC3E}">
        <p14:creationId xmlns:p14="http://schemas.microsoft.com/office/powerpoint/2010/main" val="39964616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Bayesian Reasoning &amp; Regression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 </a:t>
            </a:r>
            <a:r>
              <a:rPr lang="en-US" sz="2800" dirty="0">
                <a:solidFill>
                  <a:srgbClr val="FF0000"/>
                </a:solidFill>
              </a:rPr>
              <a:t>Example</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(H</a:t>
            </a:r>
            <a:r>
              <a:rPr lang="fi-FI" sz="2400" baseline="-25000" dirty="0"/>
              <a:t>0</a:t>
            </a:r>
            <a:r>
              <a:rPr lang="fi-FI" sz="2400" dirty="0"/>
              <a:t> is </a:t>
            </a:r>
            <a:r>
              <a:rPr lang="fi-FI" sz="2400" dirty="0" err="1"/>
              <a:t>that</a:t>
            </a:r>
            <a:r>
              <a:rPr lang="fi-FI" sz="2400" dirty="0"/>
              <a:t> the person is </a:t>
            </a:r>
            <a:r>
              <a:rPr lang="fi-FI" sz="2400" dirty="0" err="1"/>
              <a:t>disease</a:t>
            </a:r>
            <a:r>
              <a:rPr lang="fi-FI" sz="2400" dirty="0"/>
              <a:t> </a:t>
            </a:r>
            <a:r>
              <a:rPr lang="fi-FI" sz="2400" dirty="0" err="1"/>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smtClean="0"/>
              <a:t>will</a:t>
            </a:r>
            <a:r>
              <a:rPr lang="fi-FI" sz="2400" dirty="0" smtClean="0"/>
              <a:t> </a:t>
            </a:r>
            <a:r>
              <a:rPr lang="fi-FI" sz="2400" dirty="0" err="1" smtClean="0"/>
              <a:t>eventually</a:t>
            </a:r>
            <a:r>
              <a:rPr lang="fi-FI" sz="2400" dirty="0" smtClean="0"/>
              <a:t> </a:t>
            </a:r>
            <a:r>
              <a:rPr lang="fi-FI" sz="2400" dirty="0" err="1" smtClean="0"/>
              <a:t>heal</a:t>
            </a:r>
            <a:r>
              <a:rPr lang="fi-FI" sz="2400" dirty="0" smtClean="0"/>
              <a:t>, </a:t>
            </a:r>
            <a:r>
              <a:rPr lang="fi-FI" sz="2400" dirty="0" err="1" smtClean="0"/>
              <a:t>but</a:t>
            </a:r>
            <a:r>
              <a:rPr lang="fi-FI" sz="2400" dirty="0" smtClean="0"/>
              <a:t> </a:t>
            </a:r>
            <a:r>
              <a:rPr lang="fi-FI" sz="2400" dirty="0" err="1" smtClean="0"/>
              <a:t>may</a:t>
            </a:r>
            <a:r>
              <a:rPr lang="fi-FI" sz="2400" dirty="0" smtClean="0"/>
              <a:t> </a:t>
            </a:r>
            <a:r>
              <a:rPr lang="fi-FI" sz="2400" dirty="0" err="1" smtClean="0"/>
              <a:t>lose</a:t>
            </a:r>
            <a:r>
              <a:rPr lang="fi-FI" sz="2400" dirty="0" smtClean="0"/>
              <a:t> </a:t>
            </a:r>
            <a:r>
              <a:rPr lang="fi-FI" sz="2400" dirty="0" err="1" smtClean="0"/>
              <a:t>some</a:t>
            </a:r>
            <a:r>
              <a:rPr lang="fi-FI" sz="2400" dirty="0" smtClean="0"/>
              <a:t> </a:t>
            </a:r>
            <a:r>
              <a:rPr lang="fi-FI" sz="2400" dirty="0" err="1" smtClean="0"/>
              <a:t>work</a:t>
            </a:r>
            <a:r>
              <a:rPr lang="fi-FI" sz="2400" dirty="0" smtClean="0"/>
              <a:t> </a:t>
            </a:r>
            <a:r>
              <a:rPr lang="fi-FI" sz="2400" dirty="0" err="1" smtClean="0"/>
              <a:t>days</a:t>
            </a:r>
            <a:endParaRPr lang="fi-FI" sz="2400" dirty="0" smtClean="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err="1" smtClean="0">
                <a:solidFill>
                  <a:srgbClr val="0511F9"/>
                </a:solidFill>
              </a:rPr>
              <a:t>serious</a:t>
            </a:r>
            <a:r>
              <a:rPr lang="fi-FI" sz="2400" dirty="0" smtClean="0">
                <a:solidFill>
                  <a:srgbClr val="0511F9"/>
                </a:solidFill>
              </a:rPr>
              <a:t> </a:t>
            </a:r>
            <a:r>
              <a:rPr lang="fi-FI" sz="2400" dirty="0" err="1" smtClean="0">
                <a:solidFill>
                  <a:srgbClr val="0511F9"/>
                </a:solidFill>
              </a:rPr>
              <a:t>damage</a:t>
            </a:r>
            <a:r>
              <a:rPr lang="fi-FI" sz="2400" dirty="0" smtClean="0"/>
              <a:t> </a:t>
            </a:r>
            <a:r>
              <a:rPr lang="fi-FI" sz="2400" dirty="0" err="1" smtClean="0"/>
              <a:t>may</a:t>
            </a:r>
            <a:r>
              <a:rPr lang="fi-FI" sz="2400" dirty="0" smtClean="0"/>
              <a:t> </a:t>
            </a:r>
            <a:r>
              <a:rPr lang="fi-FI" sz="2400" dirty="0" err="1" smtClean="0"/>
              <a:t>be</a:t>
            </a:r>
            <a:r>
              <a:rPr lang="fi-FI" sz="2400" dirty="0" smtClean="0"/>
              <a:t> </a:t>
            </a:r>
            <a:r>
              <a:rPr lang="fi-FI" sz="2400" dirty="0" err="1" smtClean="0"/>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4041753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874395105"/>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128419" y="4774994"/>
            <a:ext cx="2708609" cy="858664"/>
          </a:xfrm>
          <a:prstGeom prst="borderCallout1">
            <a:avLst>
              <a:gd name="adj1" fmla="val 1537"/>
              <a:gd name="adj2" fmla="val 79082"/>
              <a:gd name="adj3" fmla="val -65650"/>
              <a:gd name="adj4" fmla="val 69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harmed by treatment</a:t>
            </a:r>
            <a:endParaRPr lang="en-US" dirty="0"/>
          </a:p>
        </p:txBody>
      </p:sp>
      <p:sp>
        <p:nvSpPr>
          <p:cNvPr id="6" name="Line Callout 1 5"/>
          <p:cNvSpPr/>
          <p:nvPr/>
        </p:nvSpPr>
        <p:spPr>
          <a:xfrm>
            <a:off x="6435391" y="4068730"/>
            <a:ext cx="2414731" cy="706264"/>
          </a:xfrm>
          <a:prstGeom prst="borderCallout1">
            <a:avLst>
              <a:gd name="adj1" fmla="val -2071"/>
              <a:gd name="adj2" fmla="val 18469"/>
              <a:gd name="adj3" fmla="val -103411"/>
              <a:gd name="adj4" fmla="val 26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Minor loss of work days</a:t>
            </a:r>
            <a:endParaRPr lang="en-US" dirty="0"/>
          </a:p>
        </p:txBody>
      </p:sp>
      <p:sp>
        <p:nvSpPr>
          <p:cNvPr id="7" name="Text Box 11"/>
          <p:cNvSpPr txBox="1">
            <a:spLocks noChangeArrowheads="1"/>
          </p:cNvSpPr>
          <p:nvPr/>
        </p:nvSpPr>
        <p:spPr bwMode="auto">
          <a:xfrm>
            <a:off x="545814" y="586516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positives (Type I errors), </a:t>
            </a:r>
            <a:br>
              <a:rPr kumimoji="0" lang="en-US" dirty="0" smtClean="0">
                <a:solidFill>
                  <a:srgbClr val="000000"/>
                </a:solidFill>
              </a:rPr>
            </a:br>
            <a:r>
              <a:rPr kumimoji="0" lang="en-US" dirty="0" smtClean="0">
                <a:solidFill>
                  <a:srgbClr val="000000"/>
                </a:solidFill>
              </a:rPr>
              <a:t>			decrease </a:t>
            </a:r>
            <a:r>
              <a:rPr lang="en-US" dirty="0" smtClean="0">
                <a:sym typeface="Symbol" charset="0"/>
              </a:rPr>
              <a:t> (</a:t>
            </a:r>
            <a:r>
              <a:rPr lang="en-US" i="1" dirty="0" smtClean="0">
                <a:sym typeface="Symbol" charset="0"/>
              </a:rPr>
              <a:t>e.g. </a:t>
            </a:r>
            <a:r>
              <a:rPr lang="en-US" dirty="0" smtClean="0">
                <a:sym typeface="Symbol" charset="0"/>
              </a:rPr>
              <a:t>from .05 to .01)</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2985532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73" name="Rectangle 9"/>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6474" name="Rectangle 10"/>
          <p:cNvSpPr>
            <a:spLocks noGrp="1" noChangeArrowheads="1"/>
          </p:cNvSpPr>
          <p:nvPr>
            <p:ph type="body" idx="1"/>
          </p:nvPr>
        </p:nvSpPr>
        <p:spPr>
          <a:xfrm>
            <a:off x="914400" y="3200400"/>
            <a:ext cx="7772400" cy="914400"/>
          </a:xfrm>
        </p:spPr>
        <p:txBody>
          <a:bodyPr/>
          <a:lstStyle/>
          <a:p>
            <a:pPr>
              <a:buFont typeface="Monotype Sorts" charset="0"/>
              <a:buNone/>
            </a:pPr>
            <a:r>
              <a:rPr lang="fi-FI" sz="2400" i="1" dirty="0"/>
              <a:t>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 </a:t>
            </a:r>
            <a:r>
              <a:rPr lang="fi-FI" sz="2400" i="1" dirty="0" err="1" smtClean="0"/>
              <a:t>error</a:t>
            </a:r>
            <a:r>
              <a:rPr lang="fi-FI" sz="2400" dirty="0" smtClean="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further</a:t>
            </a:r>
            <a:r>
              <a:rPr lang="fi-FI" sz="2400" dirty="0" smtClean="0"/>
              <a:t> </a:t>
            </a:r>
            <a:r>
              <a:rPr lang="fi-FI" sz="2400" dirty="0" err="1" smtClean="0"/>
              <a:t>reducing</a:t>
            </a:r>
            <a:r>
              <a:rPr lang="fi-FI" sz="2400" dirty="0" smtClean="0"/>
              <a:t> </a:t>
            </a:r>
            <a:r>
              <a:rPr lang="fi-FI" sz="2400" i="1" dirty="0">
                <a:solidFill>
                  <a:srgbClr val="FF0000"/>
                </a:solidFill>
                <a:latin typeface="Times New Roman" charset="0"/>
              </a:rPr>
              <a:t>α</a:t>
            </a:r>
            <a:endParaRPr lang="en-US" sz="2400" dirty="0"/>
          </a:p>
        </p:txBody>
      </p:sp>
      <p:sp>
        <p:nvSpPr>
          <p:cNvPr id="446475" name="AutoShape 11"/>
          <p:cNvSpPr>
            <a:spLocks noChangeArrowheads="1"/>
          </p:cNvSpPr>
          <p:nvPr/>
        </p:nvSpPr>
        <p:spPr bwMode="auto">
          <a:xfrm>
            <a:off x="2438400" y="2209800"/>
            <a:ext cx="533400" cy="304800"/>
          </a:xfrm>
          <a:prstGeom prst="leftRightArrow">
            <a:avLst>
              <a:gd name="adj1" fmla="val 50000"/>
              <a:gd name="adj2" fmla="val 35000"/>
            </a:avLst>
          </a:prstGeom>
          <a:solidFill>
            <a:srgbClr val="0511F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en-US">
              <a:solidFill>
                <a:srgbClr val="0511F9"/>
              </a:solidFill>
            </a:endParaRPr>
          </a:p>
        </p:txBody>
      </p:sp>
      <p:sp>
        <p:nvSpPr>
          <p:cNvPr id="446477" name="Text Box 13"/>
          <p:cNvSpPr txBox="1">
            <a:spLocks noChangeArrowheads="1"/>
          </p:cNvSpPr>
          <p:nvPr/>
        </p:nvSpPr>
        <p:spPr bwMode="auto">
          <a:xfrm>
            <a:off x="1021392" y="2093070"/>
            <a:ext cx="14532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fi-FI" sz="2800" i="1" dirty="0">
                <a:solidFill>
                  <a:srgbClr val="FF0000"/>
                </a:solidFill>
                <a:latin typeface="Times New Roman" charset="0"/>
              </a:rPr>
              <a:t>α </a:t>
            </a:r>
            <a:r>
              <a:rPr lang="fi-FI" sz="2800" i="1" dirty="0">
                <a:latin typeface="Times New Roman" charset="0"/>
              </a:rPr>
              <a:t>=0.05</a:t>
            </a:r>
            <a:endParaRPr lang="en-US" sz="2800" i="1" dirty="0">
              <a:latin typeface="Times New Roman" charset="0"/>
            </a:endParaRPr>
          </a:p>
        </p:txBody>
      </p:sp>
      <p:sp>
        <p:nvSpPr>
          <p:cNvPr id="446478" name="Text Box 14"/>
          <p:cNvSpPr txBox="1">
            <a:spLocks noChangeArrowheads="1"/>
          </p:cNvSpPr>
          <p:nvPr/>
        </p:nvSpPr>
        <p:spPr bwMode="auto">
          <a:xfrm>
            <a:off x="3200400" y="1754188"/>
            <a:ext cx="556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400">
                <a:latin typeface="Times New Roman" charset="0"/>
              </a:rPr>
              <a:t>there is only 5 chance in 100 that the result termed "significant" could occur by chance alone</a:t>
            </a:r>
            <a:endParaRPr lang="en-US" sz="2400">
              <a:latin typeface="Times New Roman" charset="0"/>
            </a:endParaRPr>
          </a:p>
        </p:txBody>
      </p:sp>
      <p:sp>
        <p:nvSpPr>
          <p:cNvPr id="446479" name="AutoShape 15"/>
          <p:cNvSpPr>
            <a:spLocks noChangeArrowheads="1"/>
          </p:cNvSpPr>
          <p:nvPr/>
        </p:nvSpPr>
        <p:spPr bwMode="auto">
          <a:xfrm>
            <a:off x="4419600" y="4038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0" name="Rectangle 16"/>
          <p:cNvSpPr>
            <a:spLocks noChangeArrowheads="1"/>
          </p:cNvSpPr>
          <p:nvPr/>
        </p:nvSpPr>
        <p:spPr bwMode="auto">
          <a:xfrm>
            <a:off x="914400" y="4648200"/>
            <a:ext cx="7162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buClr>
                <a:schemeClr val="accent1"/>
              </a:buClr>
              <a:buSzPct val="90000"/>
              <a:buFont typeface="Monotype Sorts" charset="0"/>
              <a:buNone/>
            </a:pPr>
            <a:r>
              <a:rPr lang="fi-FI" sz="2400" dirty="0">
                <a:latin typeface="Times New Roman" charset="0"/>
              </a:rPr>
              <a:t>	</a:t>
            </a:r>
            <a:r>
              <a:rPr lang="fi-FI" sz="2400" dirty="0" err="1">
                <a:latin typeface="Times New Roman" charset="0"/>
              </a:rPr>
              <a:t>it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more</a:t>
            </a:r>
            <a:r>
              <a:rPr lang="fi-FI" sz="2400" dirty="0">
                <a:latin typeface="Times New Roman" charset="0"/>
              </a:rPr>
              <a:t> </a:t>
            </a:r>
            <a:r>
              <a:rPr lang="fi-FI" sz="2400" dirty="0" err="1">
                <a:latin typeface="Times New Roman" charset="0"/>
              </a:rPr>
              <a:t>difficult</a:t>
            </a:r>
            <a:r>
              <a:rPr lang="fi-FI" sz="2400" dirty="0">
                <a:latin typeface="Times New Roman" charset="0"/>
              </a:rPr>
              <a:t> to </a:t>
            </a:r>
            <a:r>
              <a:rPr lang="fi-FI" sz="2400" dirty="0" err="1">
                <a:latin typeface="Times New Roman" charset="0"/>
              </a:rPr>
              <a:t>find</a:t>
            </a:r>
            <a:r>
              <a:rPr lang="fi-FI" sz="2400" dirty="0">
                <a:latin typeface="Times New Roman" charset="0"/>
              </a:rPr>
              <a:t> a </a:t>
            </a:r>
            <a:r>
              <a:rPr lang="fi-FI" sz="2400" dirty="0" err="1">
                <a:latin typeface="Times New Roman" charset="0"/>
              </a:rPr>
              <a:t>significant</a:t>
            </a:r>
            <a:r>
              <a:rPr lang="fi-FI" sz="2400" dirty="0">
                <a:latin typeface="Times New Roman" charset="0"/>
              </a:rPr>
              <a:t> </a:t>
            </a:r>
            <a:r>
              <a:rPr lang="fi-FI" sz="2400" dirty="0" err="1">
                <a:latin typeface="Times New Roman" charset="0"/>
              </a:rPr>
              <a:t>result</a:t>
            </a:r>
            <a:endParaRPr lang="en-US" sz="3200" dirty="0">
              <a:latin typeface="Courier New" charset="0"/>
            </a:endParaRPr>
          </a:p>
        </p:txBody>
      </p:sp>
      <p:sp>
        <p:nvSpPr>
          <p:cNvPr id="446481" name="AutoShape 17"/>
          <p:cNvSpPr>
            <a:spLocks noChangeArrowheads="1"/>
          </p:cNvSpPr>
          <p:nvPr/>
        </p:nvSpPr>
        <p:spPr bwMode="auto">
          <a:xfrm>
            <a:off x="4419600" y="5181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2" name="Rectangle 18"/>
          <p:cNvSpPr>
            <a:spLocks noChangeArrowheads="1"/>
          </p:cNvSpPr>
          <p:nvPr/>
        </p:nvSpPr>
        <p:spPr bwMode="auto">
          <a:xfrm>
            <a:off x="1295400" y="5647450"/>
            <a:ext cx="67056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power</a:t>
            </a:r>
            <a:r>
              <a:rPr lang="fi-FI" sz="2400" dirty="0">
                <a:latin typeface="Times New Roman" charset="0"/>
              </a:rPr>
              <a:t> of the </a:t>
            </a:r>
            <a:r>
              <a:rPr lang="fi-FI" sz="2400" dirty="0" err="1">
                <a:latin typeface="Times New Roman" charset="0"/>
              </a:rPr>
              <a:t>test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decreased</a:t>
            </a:r>
            <a:r>
              <a:rPr lang="fi-FI" sz="2400" dirty="0">
                <a:latin typeface="Times New Roman" charset="0"/>
              </a:rPr>
              <a:t> </a:t>
            </a:r>
          </a:p>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risk</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negatives</a:t>
            </a:r>
            <a:r>
              <a:rPr lang="fi-FI" sz="2400" dirty="0" smtClean="0">
                <a:latin typeface="Times New Roman" charset="0"/>
              </a:rPr>
              <a:t> </a:t>
            </a:r>
            <a:r>
              <a:rPr lang="fi-FI" sz="2400" dirty="0" err="1" smtClean="0">
                <a:latin typeface="Times New Roman" charset="0"/>
              </a:rPr>
              <a:t>will</a:t>
            </a:r>
            <a:r>
              <a:rPr lang="fi-FI" sz="2400" dirty="0" smtClean="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increased</a:t>
            </a:r>
            <a:endParaRPr lang="en-US" sz="2400" dirty="0">
              <a:latin typeface="Times New Roman" charset="0"/>
            </a:endParaRPr>
          </a:p>
        </p:txBody>
      </p:sp>
    </p:spTree>
    <p:extLst>
      <p:ext uri="{BB962C8B-B14F-4D97-AF65-F5344CB8AC3E}">
        <p14:creationId xmlns:p14="http://schemas.microsoft.com/office/powerpoint/2010/main" val="2105338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errors</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sz="2400" dirty="0" smtClean="0">
                <a:solidFill>
                  <a:srgbClr val="000000"/>
                </a:solidFill>
              </a:rPr>
              <a:t>Potential </a:t>
            </a:r>
            <a:r>
              <a:rPr lang="en-US" sz="2400" dirty="0" smtClean="0">
                <a:solidFill>
                  <a:srgbClr val="000000"/>
                </a:solidFill>
              </a:rPr>
              <a:t>Pitfalls typically leading to Type I errors</a:t>
            </a:r>
            <a:endParaRPr lang="en-US" sz="2400" dirty="0">
              <a:solidFill>
                <a:srgbClr val="000000"/>
              </a:solidFill>
            </a:endParaRPr>
          </a:p>
          <a:p>
            <a:pPr lvl="1"/>
            <a:r>
              <a:rPr lang="en-US" sz="1800" dirty="0"/>
              <a:t>Low rate of replication of findings [</a:t>
            </a:r>
            <a:r>
              <a:rPr lang="en-US" sz="1800" dirty="0" err="1"/>
              <a:t>Ionnadis</a:t>
            </a:r>
            <a:r>
              <a:rPr lang="en-US" sz="1800" dirty="0"/>
              <a:t>]</a:t>
            </a:r>
          </a:p>
          <a:p>
            <a:pPr lvl="1"/>
            <a:r>
              <a:rPr lang="en-US" sz="1800" dirty="0"/>
              <a:t>Bias (‘findings’ may actually be measuring bias) [</a:t>
            </a:r>
            <a:r>
              <a:rPr lang="en-US" sz="1800" dirty="0" err="1"/>
              <a:t>Ionnadis</a:t>
            </a:r>
            <a:r>
              <a:rPr lang="en-US" sz="1800" dirty="0" smtClean="0"/>
              <a:t>]</a:t>
            </a:r>
          </a:p>
          <a:p>
            <a:pPr lvl="1"/>
            <a:r>
              <a:rPr lang="en-US" sz="1800" dirty="0"/>
              <a:t>Lack of careful data exploration (charts &amp; summarization) [Hart</a:t>
            </a:r>
            <a:r>
              <a:rPr lang="en-US" sz="1800" dirty="0" smtClean="0"/>
              <a:t>]</a:t>
            </a:r>
            <a:endParaRPr lang="en-US" sz="1800" dirty="0"/>
          </a:p>
          <a:p>
            <a:pPr marL="0" indent="0">
              <a:buNone/>
            </a:pPr>
            <a:r>
              <a:rPr lang="en-US" sz="2400" dirty="0" smtClean="0"/>
              <a:t>Potential Pitfalls leading to Type II Errors</a:t>
            </a:r>
          </a:p>
          <a:p>
            <a:pPr lvl="1"/>
            <a:r>
              <a:rPr lang="en-US" sz="1800" dirty="0" smtClean="0"/>
              <a:t>Low </a:t>
            </a:r>
            <a:r>
              <a:rPr lang="en-US" sz="1800" dirty="0"/>
              <a:t>power (probability of rejecting a false </a:t>
            </a:r>
            <a:r>
              <a:rPr lang="en-US" sz="1800" dirty="0" smtClean="0"/>
              <a:t>hypothesis i.e. Type II errors) </a:t>
            </a:r>
            <a:r>
              <a:rPr lang="en-US" sz="1800" dirty="0"/>
              <a:t>in studies [</a:t>
            </a:r>
            <a:r>
              <a:rPr lang="en-US" sz="1800" dirty="0" err="1"/>
              <a:t>Colquhuon</a:t>
            </a:r>
            <a:r>
              <a:rPr lang="en-US" sz="1800"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20694922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Binary Hypothesis Testing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What was role of cause in effect’s occurrence?</a:t>
            </a:r>
          </a:p>
          <a:p>
            <a:endParaRPr lang="en-US" dirty="0" smtClean="0"/>
          </a:p>
          <a:p>
            <a:pPr marL="0" indent="0">
              <a:buNone/>
            </a:pPr>
            <a:r>
              <a:rPr lang="en-US" dirty="0" smtClean="0"/>
              <a:t>Anne drives drunk and crashes car. What’s significance of her drinking for the crash?</a:t>
            </a:r>
          </a:p>
          <a:p>
            <a:pPr marL="0" indent="0">
              <a:buNone/>
            </a:pPr>
            <a:r>
              <a:rPr lang="en-US" dirty="0" smtClean="0"/>
              <a:t>Could be</a:t>
            </a:r>
          </a:p>
          <a:p>
            <a:pPr lvl="1"/>
            <a:r>
              <a:rPr lang="en-US" dirty="0" smtClean="0"/>
              <a:t>Because of </a:t>
            </a:r>
          </a:p>
          <a:p>
            <a:pPr lvl="1"/>
            <a:r>
              <a:rPr lang="en-US" dirty="0" smtClean="0"/>
              <a:t>Despite</a:t>
            </a:r>
          </a:p>
          <a:p>
            <a:pPr lvl="1"/>
            <a:r>
              <a:rPr lang="en-US" dirty="0" smtClean="0"/>
              <a:t>Independently of</a:t>
            </a:r>
            <a:endParaRPr lang="en-US" dirty="0"/>
          </a:p>
        </p:txBody>
      </p:sp>
    </p:spTree>
    <p:extLst>
      <p:ext uri="{BB962C8B-B14F-4D97-AF65-F5344CB8AC3E}">
        <p14:creationId xmlns:p14="http://schemas.microsoft.com/office/powerpoint/2010/main" val="119763317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relations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Despite </a:t>
            </a:r>
          </a:p>
          <a:p>
            <a:pPr lvl="1"/>
            <a:r>
              <a:rPr lang="en-US" dirty="0" smtClean="0"/>
              <a:t>y </a:t>
            </a:r>
            <a:r>
              <a:rPr lang="en-US" dirty="0"/>
              <a:t>is Y </a:t>
            </a:r>
            <a:r>
              <a:rPr lang="en-US" u="sng" dirty="0"/>
              <a:t>despite</a:t>
            </a:r>
            <a:r>
              <a:rPr lang="en-US" i="1" dirty="0"/>
              <a:t> </a:t>
            </a:r>
            <a:r>
              <a:rPr lang="en-US" dirty="0"/>
              <a:t>x if the probability of Y is lowered after </a:t>
            </a:r>
            <a:r>
              <a:rPr lang="en-US" dirty="0" err="1" smtClean="0"/>
              <a:t>x</a:t>
            </a:r>
            <a:r>
              <a:rPr lang="en-US" baseline="-25000" dirty="0" err="1" smtClean="0"/>
              <a:t>t</a:t>
            </a:r>
            <a:r>
              <a:rPr lang="en-US" baseline="-25000" dirty="0" smtClean="0"/>
              <a:t>’</a:t>
            </a:r>
            <a:r>
              <a:rPr lang="en-US" dirty="0" smtClean="0"/>
              <a:t> </a:t>
            </a:r>
            <a:endParaRPr lang="en-US" dirty="0"/>
          </a:p>
          <a:p>
            <a:pPr marL="0" indent="0">
              <a:buNone/>
            </a:pPr>
            <a:r>
              <a:rPr lang="en-US" dirty="0" smtClean="0"/>
              <a:t>Because</a:t>
            </a:r>
          </a:p>
          <a:p>
            <a:pPr lvl="1"/>
            <a:r>
              <a:rPr lang="en-US" dirty="0" smtClean="0"/>
              <a:t>y </a:t>
            </a:r>
            <a:r>
              <a:rPr lang="en-US" dirty="0"/>
              <a:t>is Y </a:t>
            </a:r>
            <a:r>
              <a:rPr lang="en-US" u="sng" dirty="0"/>
              <a:t>because</a:t>
            </a:r>
            <a:r>
              <a:rPr lang="en-US" i="1" dirty="0"/>
              <a:t> of </a:t>
            </a:r>
            <a:r>
              <a:rPr lang="en-US" dirty="0"/>
              <a:t>x if the probability of Y is increased after </a:t>
            </a:r>
            <a:r>
              <a:rPr lang="en-US" dirty="0" err="1"/>
              <a:t>x</a:t>
            </a:r>
            <a:r>
              <a:rPr lang="en-US" baseline="-25000" dirty="0" err="1"/>
              <a:t>t</a:t>
            </a:r>
            <a:r>
              <a:rPr lang="en-US" baseline="-25000" dirty="0"/>
              <a:t>’</a:t>
            </a:r>
            <a:r>
              <a:rPr lang="en-US" dirty="0" smtClean="0"/>
              <a:t> </a:t>
            </a:r>
            <a:r>
              <a:rPr lang="en-US" dirty="0"/>
              <a:t>and </a:t>
            </a:r>
            <a:r>
              <a:rPr lang="en-US" u="sng" dirty="0"/>
              <a:t>remains </a:t>
            </a:r>
            <a:r>
              <a:rPr lang="en-US" u="sng" dirty="0" smtClean="0"/>
              <a:t>increased </a:t>
            </a:r>
            <a:r>
              <a:rPr lang="en-US" dirty="0"/>
              <a:t>until </a:t>
            </a:r>
            <a:r>
              <a:rPr lang="en-US" dirty="0" err="1"/>
              <a:t>y</a:t>
            </a:r>
            <a:r>
              <a:rPr lang="en-US" baseline="-25000" dirty="0" err="1"/>
              <a:t>t</a:t>
            </a:r>
            <a:r>
              <a:rPr lang="en-US" dirty="0"/>
              <a:t> </a:t>
            </a:r>
          </a:p>
          <a:p>
            <a:pPr marL="0" indent="0">
              <a:buNone/>
            </a:pPr>
            <a:r>
              <a:rPr lang="en-US" dirty="0" smtClean="0"/>
              <a:t>Autonomously</a:t>
            </a:r>
          </a:p>
          <a:p>
            <a:pPr lvl="1"/>
            <a:r>
              <a:rPr lang="en-US" dirty="0" smtClean="0"/>
              <a:t>y </a:t>
            </a:r>
            <a:r>
              <a:rPr lang="en-US" dirty="0"/>
              <a:t>is Y </a:t>
            </a:r>
            <a:r>
              <a:rPr lang="en-US" u="sng" dirty="0"/>
              <a:t>autonomously</a:t>
            </a:r>
            <a:r>
              <a:rPr lang="en-US" i="1" dirty="0"/>
              <a:t> of </a:t>
            </a:r>
            <a:r>
              <a:rPr lang="en-US" dirty="0"/>
              <a:t>x if the probability of Y changes at </a:t>
            </a:r>
            <a:r>
              <a:rPr lang="en-US" dirty="0" err="1"/>
              <a:t>x</a:t>
            </a:r>
            <a:r>
              <a:rPr lang="en-US" baseline="-25000" dirty="0" err="1"/>
              <a:t>t</a:t>
            </a:r>
            <a:r>
              <a:rPr lang="en-US" baseline="-25000" dirty="0"/>
              <a:t>’</a:t>
            </a:r>
            <a:r>
              <a:rPr lang="en-US" dirty="0" smtClean="0"/>
              <a:t>, </a:t>
            </a:r>
            <a:r>
              <a:rPr lang="en-US" dirty="0"/>
              <a:t>this </a:t>
            </a:r>
            <a:r>
              <a:rPr lang="en-US" dirty="0" smtClean="0"/>
              <a:t>probability </a:t>
            </a:r>
            <a:r>
              <a:rPr lang="en-US" dirty="0"/>
              <a:t>is high, but then decreases before </a:t>
            </a:r>
            <a:r>
              <a:rPr lang="en-US" dirty="0" err="1"/>
              <a:t>y</a:t>
            </a:r>
            <a:r>
              <a:rPr lang="en-US" baseline="-25000" dirty="0" err="1"/>
              <a:t>t</a:t>
            </a:r>
            <a:r>
              <a:rPr lang="en-US" dirty="0"/>
              <a:t> </a:t>
            </a:r>
          </a:p>
          <a:p>
            <a:pPr marL="0" indent="0">
              <a:buNone/>
            </a:pPr>
            <a:r>
              <a:rPr lang="en-US" dirty="0" smtClean="0"/>
              <a:t>Independently</a:t>
            </a:r>
          </a:p>
          <a:p>
            <a:pPr lvl="1"/>
            <a:r>
              <a:rPr lang="en-US" dirty="0" smtClean="0"/>
              <a:t>y </a:t>
            </a:r>
            <a:r>
              <a:rPr lang="en-US" dirty="0"/>
              <a:t>is Y </a:t>
            </a:r>
            <a:r>
              <a:rPr lang="en-US" u="sng" dirty="0"/>
              <a:t>independently</a:t>
            </a:r>
            <a:r>
              <a:rPr lang="en-US" i="1" dirty="0"/>
              <a:t> of </a:t>
            </a:r>
            <a:r>
              <a:rPr lang="en-US" dirty="0"/>
              <a:t>x if the probability of Y is the same just after </a:t>
            </a:r>
            <a:r>
              <a:rPr lang="en-US" dirty="0" err="1"/>
              <a:t>x</a:t>
            </a:r>
            <a:r>
              <a:rPr lang="en-US" baseline="-25000" dirty="0" err="1"/>
              <a:t>t</a:t>
            </a:r>
            <a:r>
              <a:rPr lang="en-US" baseline="-25000" dirty="0"/>
              <a:t>’</a:t>
            </a:r>
            <a:r>
              <a:rPr lang="en-US" dirty="0" smtClean="0"/>
              <a:t> </a:t>
            </a:r>
            <a:r>
              <a:rPr lang="en-US" dirty="0"/>
              <a:t>as it is just before </a:t>
            </a:r>
            <a:r>
              <a:rPr lang="en-US" dirty="0" err="1"/>
              <a:t>x</a:t>
            </a:r>
            <a:r>
              <a:rPr lang="en-US" baseline="-25000" dirty="0" err="1"/>
              <a:t>t</a:t>
            </a:r>
            <a:r>
              <a:rPr lang="en-US" baseline="-25000" dirty="0"/>
              <a:t>’</a:t>
            </a:r>
            <a:r>
              <a:rPr lang="en-US" dirty="0" smtClean="0"/>
              <a:t> </a:t>
            </a:r>
            <a:endParaRPr lang="en-US" dirty="0"/>
          </a:p>
          <a:p>
            <a:endParaRPr lang="en-US" dirty="0"/>
          </a:p>
        </p:txBody>
      </p:sp>
    </p:spTree>
    <p:extLst>
      <p:ext uri="{BB962C8B-B14F-4D97-AF65-F5344CB8AC3E}">
        <p14:creationId xmlns:p14="http://schemas.microsoft.com/office/powerpoint/2010/main" val="84477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lstStyle/>
          <a:p>
            <a:r>
              <a:rPr lang="en-US" dirty="0" smtClean="0"/>
              <a:t>How can we know all the important factors?</a:t>
            </a:r>
          </a:p>
          <a:p>
            <a:r>
              <a:rPr lang="en-US" dirty="0" smtClean="0"/>
              <a:t>How can we find the probability trajectory?</a:t>
            </a:r>
          </a:p>
          <a:p>
            <a:pPr marL="0" indent="0">
              <a:buNone/>
            </a:pPr>
            <a:endParaRPr lang="en-US" dirty="0"/>
          </a:p>
        </p:txBody>
      </p:sp>
    </p:spTree>
    <p:extLst>
      <p:ext uri="{BB962C8B-B14F-4D97-AF65-F5344CB8AC3E}">
        <p14:creationId xmlns:p14="http://schemas.microsoft.com/office/powerpoint/2010/main" val="254667938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infant mortality</a:t>
            </a:r>
            <a:endParaRPr lang="en-US" dirty="0"/>
          </a:p>
        </p:txBody>
      </p:sp>
      <p:pic>
        <p:nvPicPr>
          <p:cNvPr id="5" name="Content Placeholder 4"/>
          <p:cNvPicPr>
            <a:picLocks noGrp="1" noChangeAspect="1"/>
          </p:cNvPicPr>
          <p:nvPr>
            <p:ph idx="1"/>
          </p:nvPr>
        </p:nvPicPr>
        <p:blipFill>
          <a:blip r:embed="rId3"/>
          <a:srcRect l="-19257" r="-19257"/>
          <a:stretch>
            <a:fillRect/>
          </a:stretch>
        </p:blipFill>
        <p:spPr/>
      </p:pic>
      <p:sp>
        <p:nvSpPr>
          <p:cNvPr id="4" name="TextBox 3"/>
          <p:cNvSpPr txBox="1"/>
          <p:nvPr/>
        </p:nvSpPr>
        <p:spPr>
          <a:xfrm>
            <a:off x="802032" y="6302462"/>
            <a:ext cx="7402087" cy="523220"/>
          </a:xfrm>
          <a:prstGeom prst="rect">
            <a:avLst/>
          </a:prstGeom>
          <a:noFill/>
        </p:spPr>
        <p:txBody>
          <a:bodyPr wrap="square" rtlCol="0">
            <a:spAutoFit/>
          </a:bodyPr>
          <a:lstStyle/>
          <a:p>
            <a:r>
              <a:rPr lang="en-US" sz="1400" dirty="0"/>
              <a:t>Mani, S., &amp; Cooper, G. F. (2004). </a:t>
            </a:r>
            <a:r>
              <a:rPr lang="en-US" sz="1400" dirty="0" smtClean="0"/>
              <a:t>Causal Discovery Using a Bayesian Local Causal Discovery Algorithm. </a:t>
            </a:r>
            <a:r>
              <a:rPr lang="en-US" sz="1400" i="1" dirty="0"/>
              <a:t>Proceedings of </a:t>
            </a:r>
            <a:r>
              <a:rPr lang="en-US" sz="1400" i="1" dirty="0" err="1"/>
              <a:t>MedInfo</a:t>
            </a:r>
            <a:r>
              <a:rPr lang="en-US" sz="1400" dirty="0"/>
              <a:t>, 731-735</a:t>
            </a:r>
          </a:p>
        </p:txBody>
      </p:sp>
      <p:sp>
        <p:nvSpPr>
          <p:cNvPr id="6" name="TextBox 5"/>
          <p:cNvSpPr txBox="1"/>
          <p:nvPr/>
        </p:nvSpPr>
        <p:spPr>
          <a:xfrm>
            <a:off x="7420639" y="2642634"/>
            <a:ext cx="1182190" cy="1200329"/>
          </a:xfrm>
          <a:prstGeom prst="rect">
            <a:avLst/>
          </a:prstGeom>
          <a:noFill/>
        </p:spPr>
        <p:txBody>
          <a:bodyPr wrap="square" rtlCol="0">
            <a:spAutoFit/>
          </a:bodyPr>
          <a:lstStyle/>
          <a:p>
            <a:r>
              <a:rPr lang="en-US" dirty="0" smtClean="0"/>
              <a:t>n binary variables = 2^n entries</a:t>
            </a:r>
            <a:endParaRPr lang="en-US" dirty="0"/>
          </a:p>
        </p:txBody>
      </p:sp>
    </p:spTree>
    <p:extLst>
      <p:ext uri="{BB962C8B-B14F-4D97-AF65-F5344CB8AC3E}">
        <p14:creationId xmlns:p14="http://schemas.microsoft.com/office/powerpoint/2010/main" val="369328195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a:t>
            </a:r>
            <a:endParaRPr lang="en-US" dirty="0"/>
          </a:p>
        </p:txBody>
      </p:sp>
      <p:sp>
        <p:nvSpPr>
          <p:cNvPr id="3" name="Content Placeholder 2"/>
          <p:cNvSpPr>
            <a:spLocks noGrp="1"/>
          </p:cNvSpPr>
          <p:nvPr>
            <p:ph idx="1"/>
          </p:nvPr>
        </p:nvSpPr>
        <p:spPr/>
        <p:txBody>
          <a:bodyPr/>
          <a:lstStyle/>
          <a:p>
            <a:r>
              <a:rPr lang="en-US" dirty="0" smtClean="0"/>
              <a:t>Describes independencies in a set of variables</a:t>
            </a:r>
          </a:p>
          <a:p>
            <a:endParaRPr lang="en-US" dirty="0"/>
          </a:p>
          <a:p>
            <a:endParaRPr lang="en-US" dirty="0" smtClean="0"/>
          </a:p>
        </p:txBody>
      </p:sp>
    </p:spTree>
    <p:extLst>
      <p:ext uri="{BB962C8B-B14F-4D97-AF65-F5344CB8AC3E}">
        <p14:creationId xmlns:p14="http://schemas.microsoft.com/office/powerpoint/2010/main" val="30531616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 Example</a:t>
            </a:r>
            <a:endParaRPr lang="en-US" dirty="0"/>
          </a:p>
        </p:txBody>
      </p:sp>
      <p:pic>
        <p:nvPicPr>
          <p:cNvPr id="7" name="Content Placeholder 6" descr="Screen Shot 2016-03-10 at 2.11.43 PM.png"/>
          <p:cNvPicPr>
            <a:picLocks noGrp="1" noChangeAspect="1"/>
          </p:cNvPicPr>
          <p:nvPr>
            <p:ph idx="1"/>
          </p:nvPr>
        </p:nvPicPr>
        <p:blipFill>
          <a:blip r:embed="rId2">
            <a:extLst>
              <a:ext uri="{28A0092B-C50C-407E-A947-70E740481C1C}">
                <a14:useLocalDpi xmlns:a14="http://schemas.microsoft.com/office/drawing/2010/main" val="0"/>
              </a:ext>
            </a:extLst>
          </a:blip>
          <a:srcRect t="1913" b="1913"/>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8" name="Rectangle 7"/>
          <p:cNvSpPr/>
          <p:nvPr/>
        </p:nvSpPr>
        <p:spPr>
          <a:xfrm>
            <a:off x="1128943" y="1477821"/>
            <a:ext cx="4083169" cy="369332"/>
          </a:xfrm>
          <a:prstGeom prst="rect">
            <a:avLst/>
          </a:prstGeom>
        </p:spPr>
        <p:txBody>
          <a:bodyPr wrap="none">
            <a:spAutoFit/>
          </a:bodyPr>
          <a:lstStyle/>
          <a:p>
            <a:r>
              <a:rPr lang="en-US" dirty="0"/>
              <a:t>http://</a:t>
            </a:r>
            <a:r>
              <a:rPr lang="en-US" dirty="0" err="1"/>
              <a:t>www.cabreastcancer.org</a:t>
            </a:r>
            <a:r>
              <a:rPr lang="en-US" dirty="0"/>
              <a:t>/causes/#</a:t>
            </a:r>
          </a:p>
        </p:txBody>
      </p:sp>
    </p:spTree>
    <p:extLst>
      <p:ext uri="{BB962C8B-B14F-4D97-AF65-F5344CB8AC3E}">
        <p14:creationId xmlns:p14="http://schemas.microsoft.com/office/powerpoint/2010/main" val="1572361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a:t>
            </a:r>
            <a:r>
              <a:rPr lang="en-US" dirty="0" err="1" smtClean="0"/>
              <a:t>Vs</a:t>
            </a:r>
            <a:r>
              <a:rPr lang="en-US" dirty="0" smtClean="0"/>
              <a:t> Statistical Approaches</a:t>
            </a:r>
            <a:endParaRPr lang="en-US" dirty="0"/>
          </a:p>
        </p:txBody>
      </p:sp>
      <p:sp>
        <p:nvSpPr>
          <p:cNvPr id="3" name="Text Placeholder 2"/>
          <p:cNvSpPr>
            <a:spLocks noGrp="1"/>
          </p:cNvSpPr>
          <p:nvPr>
            <p:ph type="body" idx="1"/>
          </p:nvPr>
        </p:nvSpPr>
        <p:spPr/>
        <p:txBody>
          <a:bodyPr/>
          <a:lstStyle/>
          <a:p>
            <a:r>
              <a:rPr lang="en-US" dirty="0" smtClean="0"/>
              <a:t>Formalizing Causality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3/21/16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6968080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Causes and effects of poverty</a:t>
            </a:r>
            <a:endParaRPr lang="en-US" dirty="0"/>
          </a:p>
        </p:txBody>
      </p:sp>
      <p:pic>
        <p:nvPicPr>
          <p:cNvPr id="4" name="Content Placeholder 3"/>
          <p:cNvPicPr>
            <a:picLocks noGrp="1" noChangeAspect="1"/>
          </p:cNvPicPr>
          <p:nvPr>
            <p:ph idx="1"/>
          </p:nvPr>
        </p:nvPicPr>
        <p:blipFill>
          <a:blip r:embed="rId3"/>
          <a:srcRect l="-34038" r="-34038"/>
          <a:stretch>
            <a:fillRect/>
          </a:stretch>
        </p:blipFill>
        <p:spPr/>
      </p:pic>
      <p:sp>
        <p:nvSpPr>
          <p:cNvPr id="5" name="Rectangle 4"/>
          <p:cNvSpPr/>
          <p:nvPr/>
        </p:nvSpPr>
        <p:spPr>
          <a:xfrm>
            <a:off x="1433900" y="6143093"/>
            <a:ext cx="6299312" cy="523220"/>
          </a:xfrm>
          <a:prstGeom prst="rect">
            <a:avLst/>
          </a:prstGeom>
        </p:spPr>
        <p:txBody>
          <a:bodyPr wrap="square">
            <a:spAutoFit/>
          </a:bodyPr>
          <a:lstStyle/>
          <a:p>
            <a:r>
              <a:rPr lang="en-US" sz="1400" dirty="0" err="1"/>
              <a:t>Bessler</a:t>
            </a:r>
            <a:r>
              <a:rPr lang="en-US" sz="1400" dirty="0"/>
              <a:t>, D. A. (2003). On world poverty: Its causes and effects. </a:t>
            </a:r>
            <a:r>
              <a:rPr lang="en-US" sz="1400" i="1" dirty="0"/>
              <a:t>Food and Agricultural Organization (FAO) of the United Nations, Research Bulletin, Rome</a:t>
            </a:r>
            <a:endParaRPr lang="en-US" sz="1400" dirty="0"/>
          </a:p>
        </p:txBody>
      </p:sp>
    </p:spTree>
    <p:extLst>
      <p:ext uri="{BB962C8B-B14F-4D97-AF65-F5344CB8AC3E}">
        <p14:creationId xmlns:p14="http://schemas.microsoft.com/office/powerpoint/2010/main" val="15519581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models and explanation</a:t>
            </a:r>
            <a:endParaRPr lang="en-US" dirty="0"/>
          </a:p>
        </p:txBody>
      </p:sp>
      <p:sp>
        <p:nvSpPr>
          <p:cNvPr id="3" name="Content Placeholder 2"/>
          <p:cNvSpPr>
            <a:spLocks noGrp="1"/>
          </p:cNvSpPr>
          <p:nvPr>
            <p:ph idx="1"/>
          </p:nvPr>
        </p:nvSpPr>
        <p:spPr/>
        <p:txBody>
          <a:bodyPr/>
          <a:lstStyle/>
          <a:p>
            <a:r>
              <a:rPr lang="en-US" dirty="0" smtClean="0"/>
              <a:t>Graphical model that represents relationships between variables</a:t>
            </a:r>
          </a:p>
          <a:p>
            <a:r>
              <a:rPr lang="en-US" dirty="0" smtClean="0"/>
              <a:t>Observations give truth value of variables in particular scenario</a:t>
            </a:r>
          </a:p>
          <a:p>
            <a:r>
              <a:rPr lang="en-US" dirty="0" smtClean="0"/>
              <a:t>Use model to evaluate counterfactual queries</a:t>
            </a:r>
            <a:endParaRPr lang="en-US" dirty="0"/>
          </a:p>
        </p:txBody>
      </p:sp>
    </p:spTree>
    <p:extLst>
      <p:ext uri="{BB962C8B-B14F-4D97-AF65-F5344CB8AC3E}">
        <p14:creationId xmlns:p14="http://schemas.microsoft.com/office/powerpoint/2010/main" val="41554990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things to beware of </a:t>
            </a:r>
            <a:endParaRPr lang="en-US" dirty="0"/>
          </a:p>
        </p:txBody>
      </p:sp>
      <p:sp>
        <p:nvSpPr>
          <p:cNvPr id="3" name="Content Placeholder 2"/>
          <p:cNvSpPr>
            <a:spLocks noGrp="1"/>
          </p:cNvSpPr>
          <p:nvPr>
            <p:ph idx="1"/>
          </p:nvPr>
        </p:nvSpPr>
        <p:spPr/>
        <p:txBody>
          <a:bodyPr/>
          <a:lstStyle/>
          <a:p>
            <a:r>
              <a:rPr lang="en-US" dirty="0" smtClean="0"/>
              <a:t>Sample size</a:t>
            </a:r>
          </a:p>
          <a:p>
            <a:r>
              <a:rPr lang="en-US" dirty="0" smtClean="0"/>
              <a:t>Missing data (not just variables)</a:t>
            </a:r>
          </a:p>
          <a:p>
            <a:r>
              <a:rPr lang="en-US" dirty="0" smtClean="0"/>
              <a:t>What structures DAG can/cannot represent (e.g. time series and feedback)</a:t>
            </a:r>
          </a:p>
          <a:p>
            <a:endParaRPr lang="en-US" dirty="0"/>
          </a:p>
        </p:txBody>
      </p:sp>
    </p:spTree>
    <p:extLst>
      <p:ext uri="{BB962C8B-B14F-4D97-AF65-F5344CB8AC3E}">
        <p14:creationId xmlns:p14="http://schemas.microsoft.com/office/powerpoint/2010/main" val="716619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that one event is dependent on one or more other events in some way (at least some of the time)</a:t>
            </a:r>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1710333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i="1" dirty="0" smtClean="0"/>
              <a:t>Assuming </a:t>
            </a:r>
            <a:r>
              <a:rPr lang="en-US" dirty="0" smtClean="0"/>
              <a:t>you have measured the right variables, a scatterplot/correlation can sometimes show that such a relationship exists (but not what the direction of the relationship is)</a:t>
            </a: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1783417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typical of ‘frequency’ reasoning, are susceptible to error, and give limited information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1912118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are limited, and based on frequency data</a:t>
            </a:r>
          </a:p>
          <a:p>
            <a:r>
              <a:rPr lang="en-US" dirty="0" smtClean="0"/>
              <a:t>A </a:t>
            </a:r>
            <a:r>
              <a:rPr lang="en-US" i="1" dirty="0" smtClean="0"/>
              <a:t>theory </a:t>
            </a:r>
            <a:r>
              <a:rPr lang="en-US" dirty="0" smtClean="0"/>
              <a:t>of the world (process data) can improve the quality of your results and give </a:t>
            </a:r>
            <a:r>
              <a:rPr lang="en-US" i="1" dirty="0" smtClean="0"/>
              <a:t>probabilities </a:t>
            </a:r>
            <a:r>
              <a:rPr lang="en-US" dirty="0" smtClean="0"/>
              <a:t>rather than yes/no results</a:t>
            </a:r>
            <a:endParaRPr lang="en-US" i="1"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56512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Causality</a:t>
            </a:r>
            <a:br>
              <a:rPr lang="en-US" dirty="0"/>
            </a:b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3/21/16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3703219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book ,wrong language</a:t>
            </a:r>
            <a:endParaRPr lang="en-US" dirty="0"/>
          </a:p>
        </p:txBody>
      </p:sp>
      <p:pic>
        <p:nvPicPr>
          <p:cNvPr id="7" name="Content Placeholder 6"/>
          <p:cNvPicPr>
            <a:picLocks noGrp="1" noChangeAspect="1"/>
          </p:cNvPicPr>
          <p:nvPr>
            <p:ph idx="1"/>
          </p:nvPr>
        </p:nvPicPr>
        <p:blipFill>
          <a:blip r:embed="rId2"/>
          <a:srcRect l="-49160" r="-4916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1727593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pPr lvl="1"/>
            <a:r>
              <a:rPr lang="en-US" dirty="0" smtClean="0"/>
              <a:t>Measurement scales</a:t>
            </a:r>
          </a:p>
          <a:p>
            <a:pPr lvl="1"/>
            <a:r>
              <a:rPr lang="en-US" dirty="0" smtClean="0"/>
              <a:t>Variables to be predicted</a:t>
            </a:r>
          </a:p>
          <a:p>
            <a:pPr lvl="1"/>
            <a:r>
              <a:rPr lang="en-US" dirty="0" smtClean="0"/>
              <a:t>Predictors</a:t>
            </a:r>
          </a:p>
          <a:p>
            <a:pPr lvl="1"/>
            <a:endParaRPr lang="en-US" dirty="0"/>
          </a:p>
          <a:p>
            <a:pPr marL="228600" lvl="1" indent="0">
              <a:buNone/>
            </a:pPr>
            <a:r>
              <a:rPr lang="en-US" dirty="0" smtClean="0"/>
              <a:t>Example: weight given height</a:t>
            </a:r>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414073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 T-Test</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T-Test</a:t>
            </a:r>
          </a:p>
          <a:p>
            <a:pPr lvl="1"/>
            <a:r>
              <a:rPr lang="en-US" dirty="0" smtClean="0"/>
              <a:t>Tests for </a:t>
            </a:r>
            <a:r>
              <a:rPr lang="en-US" i="1" dirty="0" smtClean="0"/>
              <a:t>difference between two samples</a:t>
            </a:r>
          </a:p>
          <a:p>
            <a:pPr lvl="1"/>
            <a:r>
              <a:rPr lang="en-US" dirty="0" smtClean="0"/>
              <a:t>Best used to determine what is ‘worthy of a second look’</a:t>
            </a:r>
          </a:p>
          <a:p>
            <a:pPr lvl="1"/>
            <a:r>
              <a:rPr lang="en-US" dirty="0" smtClean="0"/>
              <a:t>Limited in its applicability to normal, independent data</a:t>
            </a:r>
          </a:p>
          <a:p>
            <a:pPr lvl="1"/>
            <a:r>
              <a:rPr lang="en-US" dirty="0" smtClean="0"/>
              <a:t>The more implausible the hypothesis, the greater chance that it is a ‘false alarm’</a:t>
            </a:r>
          </a:p>
          <a:p>
            <a:pPr lvl="1"/>
            <a:r>
              <a:rPr lang="en-US" dirty="0" smtClean="0"/>
              <a:t>Does not help to document </a:t>
            </a:r>
            <a:r>
              <a:rPr lang="en-US" i="1" dirty="0" smtClean="0"/>
              <a:t>effect size </a:t>
            </a:r>
            <a:r>
              <a:rPr lang="en-US" dirty="0" smtClean="0"/>
              <a:t>[the actual difference between groups], just </a:t>
            </a:r>
            <a:r>
              <a:rPr lang="en-US" i="1" dirty="0" smtClean="0"/>
              <a:t>effect likelihood</a:t>
            </a:r>
          </a:p>
          <a:p>
            <a:pPr lvl="1"/>
            <a:r>
              <a:rPr lang="en-US" dirty="0" smtClean="0"/>
              <a:t>Susceptible to ‘data dredging’ </a:t>
            </a:r>
          </a:p>
          <a:p>
            <a:pPr lvl="2"/>
            <a:r>
              <a:rPr lang="en-US" dirty="0" smtClean="0"/>
              <a:t>Varied tests looking for a significant result</a:t>
            </a:r>
          </a:p>
          <a:p>
            <a:pPr lvl="2"/>
            <a:r>
              <a:rPr lang="en-US" dirty="0" smtClean="0"/>
              <a:t>Adjustments mid experiment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1818685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pPr lvl="1"/>
            <a:r>
              <a:rPr lang="en-US" dirty="0" smtClean="0"/>
              <a:t>graphical model </a:t>
            </a:r>
          </a:p>
          <a:p>
            <a:pPr lvl="1"/>
            <a:r>
              <a:rPr lang="en-US" dirty="0" smtClean="0"/>
              <a:t>appropriate theoretical underpinnings</a:t>
            </a:r>
          </a:p>
          <a:p>
            <a:pPr lvl="1"/>
            <a:r>
              <a:rPr lang="en-US" dirty="0" smtClean="0"/>
              <a:t>Example:</a:t>
            </a:r>
            <a:r>
              <a:rPr lang="en-US" dirty="0"/>
              <a:t> </a:t>
            </a:r>
            <a:r>
              <a:rPr lang="en-US" dirty="0" err="1" smtClean="0"/>
              <a:t>ŷ</a:t>
            </a:r>
            <a:r>
              <a:rPr lang="en-US" dirty="0" smtClean="0"/>
              <a:t> = β</a:t>
            </a:r>
            <a:r>
              <a:rPr lang="en-US" baseline="-25000" dirty="0" smtClean="0"/>
              <a:t>1</a:t>
            </a:r>
            <a:r>
              <a:rPr lang="en-US" dirty="0" smtClean="0"/>
              <a:t>x+β</a:t>
            </a:r>
            <a:r>
              <a:rPr lang="en-US" baseline="-25000" dirty="0" smtClean="0"/>
              <a:t>0</a:t>
            </a:r>
            <a:r>
              <a:rPr lang="en-US" dirty="0" smtClean="0"/>
              <a:t> and y ~ normal(</a:t>
            </a:r>
            <a:r>
              <a:rPr lang="en-US" dirty="0" err="1" smtClean="0"/>
              <a:t>ŷ</a:t>
            </a:r>
            <a:r>
              <a:rPr lang="en-US" dirty="0" smtClean="0"/>
              <a:t>, </a:t>
            </a:r>
            <a:r>
              <a:rPr lang="en-US" dirty="0" err="1" smtClean="0"/>
              <a:t>σ</a:t>
            </a:r>
            <a:r>
              <a:rPr lang="en-US" dirty="0" smtClean="0"/>
              <a:t>)</a:t>
            </a:r>
          </a:p>
          <a:p>
            <a:pPr lvl="2"/>
            <a:r>
              <a:rPr lang="en-US" dirty="0" smtClean="0"/>
              <a:t>Where </a:t>
            </a:r>
            <a:r>
              <a:rPr lang="en-US" dirty="0" err="1" smtClean="0"/>
              <a:t>ŷ</a:t>
            </a:r>
            <a:r>
              <a:rPr lang="en-US" dirty="0" smtClean="0"/>
              <a:t> = predicted weight and x = height and y = actual weights. y values near </a:t>
            </a:r>
            <a:r>
              <a:rPr lang="en-US" dirty="0" err="1"/>
              <a:t>ŷ</a:t>
            </a:r>
            <a:r>
              <a:rPr lang="en-US" dirty="0"/>
              <a:t> </a:t>
            </a:r>
            <a:r>
              <a:rPr lang="en-US" dirty="0" smtClean="0"/>
              <a:t>may be considered most probable</a:t>
            </a:r>
          </a:p>
          <a:p>
            <a:pPr lvl="2"/>
            <a:r>
              <a:rPr lang="en-US" dirty="0" smtClean="0"/>
              <a:t>Can fit this using regression</a:t>
            </a:r>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537748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pic>
        <p:nvPicPr>
          <p:cNvPr id="7" name="Content Placeholder 6"/>
          <p:cNvPicPr>
            <a:picLocks noChangeAspect="1"/>
          </p:cNvPicPr>
          <p:nvPr/>
        </p:nvPicPr>
        <p:blipFill rotWithShape="1">
          <a:blip r:embed="rId3"/>
          <a:srcRect l="-10202" r="-10202" b="63861"/>
          <a:stretch/>
        </p:blipFill>
        <p:spPr>
          <a:xfrm>
            <a:off x="3987618" y="4272456"/>
            <a:ext cx="6070569" cy="1363209"/>
          </a:xfrm>
          <a:prstGeom prst="rect">
            <a:avLst/>
          </a:prstGeom>
        </p:spPr>
      </p:pic>
      <p:pic>
        <p:nvPicPr>
          <p:cNvPr id="8" name="Picture 7"/>
          <p:cNvPicPr>
            <a:picLocks noChangeAspect="1"/>
          </p:cNvPicPr>
          <p:nvPr/>
        </p:nvPicPr>
        <p:blipFill rotWithShape="1">
          <a:blip r:embed="rId4"/>
          <a:srcRect b="64720"/>
          <a:stretch/>
        </p:blipFill>
        <p:spPr>
          <a:xfrm>
            <a:off x="0" y="4272456"/>
            <a:ext cx="5151901" cy="1363209"/>
          </a:xfrm>
          <a:prstGeom prst="rect">
            <a:avLst/>
          </a:prstGeom>
        </p:spPr>
      </p:pic>
    </p:spTree>
    <p:extLst>
      <p:ext uri="{BB962C8B-B14F-4D97-AF65-F5344CB8AC3E}">
        <p14:creationId xmlns:p14="http://schemas.microsoft.com/office/powerpoint/2010/main" val="3462444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a:xfrm>
            <a:off x="1128943" y="1726217"/>
            <a:ext cx="7048804" cy="4379976"/>
          </a:xfrm>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pPr lvl="1"/>
            <a:r>
              <a:rPr lang="en-US" dirty="0" smtClean="0"/>
              <a:t>Re-allocate credibility across parameter values (using Bayesian inference: solve for </a:t>
            </a:r>
            <a:r>
              <a:rPr lang="en-US" dirty="0" err="1"/>
              <a:t>θ</a:t>
            </a:r>
            <a:r>
              <a:rPr lang="en-US" dirty="0" smtClean="0"/>
              <a:t>)</a:t>
            </a:r>
          </a:p>
          <a:p>
            <a:pPr marL="228600" lvl="1" indent="0">
              <a:buNone/>
            </a:pPr>
            <a:r>
              <a:rPr lang="en-US" dirty="0" smtClean="0"/>
              <a:t>P(</a:t>
            </a:r>
            <a:r>
              <a:rPr lang="en-US" dirty="0" err="1" smtClean="0"/>
              <a:t>θ|D</a:t>
            </a:r>
            <a:r>
              <a:rPr lang="en-US" dirty="0" smtClean="0"/>
              <a:t>) = p(</a:t>
            </a:r>
            <a:r>
              <a:rPr lang="en-US" dirty="0" err="1" smtClean="0"/>
              <a:t>D|θ</a:t>
            </a:r>
            <a:r>
              <a:rPr lang="en-US" dirty="0" smtClean="0"/>
              <a:t>) p(</a:t>
            </a:r>
            <a:r>
              <a:rPr lang="en-US" dirty="0" err="1" smtClean="0"/>
              <a:t>θ</a:t>
            </a:r>
            <a:r>
              <a:rPr lang="en-US" dirty="0" smtClean="0"/>
              <a:t>) / p(D)</a:t>
            </a:r>
          </a:p>
          <a:p>
            <a:pPr marL="228600" lvl="1" indent="0">
              <a:buNone/>
            </a:pPr>
            <a:endParaRPr lang="en-US" dirty="0"/>
          </a:p>
          <a:p>
            <a:pPr marL="228600" lvl="1" indent="0">
              <a:buNone/>
            </a:pPr>
            <a:r>
              <a:rPr lang="en-US" dirty="0" smtClean="0"/>
              <a:t>Where p(D) = </a:t>
            </a:r>
            <a:r>
              <a:rPr lang="en-US" dirty="0" smtClean="0"/>
              <a:t>∫</a:t>
            </a:r>
            <a:r>
              <a:rPr lang="en-US" dirty="0" err="1" smtClean="0"/>
              <a:t>d</a:t>
            </a:r>
            <a:r>
              <a:rPr lang="en-US" dirty="0" err="1"/>
              <a:t>θ</a:t>
            </a:r>
            <a:r>
              <a:rPr lang="en-US" baseline="30000" dirty="0" smtClean="0"/>
              <a:t>*</a:t>
            </a:r>
            <a:r>
              <a:rPr lang="en-US" dirty="0" smtClean="0"/>
              <a:t>p(</a:t>
            </a:r>
            <a:r>
              <a:rPr lang="en-US" dirty="0" err="1" smtClean="0"/>
              <a:t>D|</a:t>
            </a:r>
            <a:r>
              <a:rPr lang="en-US" dirty="0" err="1" smtClean="0"/>
              <a:t>θ</a:t>
            </a:r>
            <a:r>
              <a:rPr lang="en-US" baseline="30000" dirty="0" smtClean="0"/>
              <a:t>*</a:t>
            </a:r>
            <a:r>
              <a:rPr lang="en-US" dirty="0" smtClean="0"/>
              <a:t>)p(</a:t>
            </a:r>
            <a:r>
              <a:rPr lang="en-US" dirty="0" err="1" smtClean="0"/>
              <a:t>θ</a:t>
            </a:r>
            <a:r>
              <a:rPr lang="en-US" baseline="30000" dirty="0" smtClean="0"/>
              <a:t>*</a:t>
            </a:r>
            <a:r>
              <a:rPr lang="en-US"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7" name="TextBox 6"/>
          <p:cNvSpPr txBox="1"/>
          <p:nvPr/>
        </p:nvSpPr>
        <p:spPr>
          <a:xfrm>
            <a:off x="1128943" y="5375060"/>
            <a:ext cx="4045135" cy="369332"/>
          </a:xfrm>
          <a:prstGeom prst="rect">
            <a:avLst/>
          </a:prstGeom>
          <a:noFill/>
        </p:spPr>
        <p:txBody>
          <a:bodyPr wrap="none" rtlCol="0">
            <a:spAutoFit/>
          </a:bodyPr>
          <a:lstStyle/>
          <a:p>
            <a:r>
              <a:rPr lang="en-US" dirty="0"/>
              <a:t>p</a:t>
            </a:r>
            <a:r>
              <a:rPr lang="en-US" dirty="0" smtClean="0"/>
              <a:t>osterior       likelihood    prior    evidence</a:t>
            </a:r>
            <a:endParaRPr lang="en-US" dirty="0"/>
          </a:p>
        </p:txBody>
      </p:sp>
      <p:sp>
        <p:nvSpPr>
          <p:cNvPr id="9" name="TextBox 8"/>
          <p:cNvSpPr txBox="1"/>
          <p:nvPr/>
        </p:nvSpPr>
        <p:spPr>
          <a:xfrm>
            <a:off x="5696426" y="5119565"/>
            <a:ext cx="2652251" cy="1200328"/>
          </a:xfrm>
          <a:prstGeom prst="rect">
            <a:avLst/>
          </a:prstGeom>
          <a:noFill/>
        </p:spPr>
        <p:txBody>
          <a:bodyPr wrap="square" rtlCol="0">
            <a:spAutoFit/>
          </a:bodyPr>
          <a:lstStyle/>
          <a:p>
            <a:pPr marL="0" lvl="1"/>
            <a:r>
              <a:rPr lang="en-US" sz="2400" dirty="0" smtClean="0"/>
              <a:t>In our example: </a:t>
            </a:r>
            <a:r>
              <a:rPr lang="en-US" sz="2400" dirty="0" err="1" smtClean="0"/>
              <a:t>θ</a:t>
            </a:r>
            <a:r>
              <a:rPr lang="en-US" sz="2400" dirty="0" smtClean="0"/>
              <a:t> includes β</a:t>
            </a:r>
            <a:r>
              <a:rPr lang="en-US" sz="2400" baseline="-25000" dirty="0" smtClean="0"/>
              <a:t>1</a:t>
            </a:r>
            <a:r>
              <a:rPr lang="en-US" sz="2400" dirty="0" smtClean="0"/>
              <a:t>β</a:t>
            </a:r>
            <a:r>
              <a:rPr lang="en-US" sz="2400" baseline="-25000" dirty="0" smtClean="0"/>
              <a:t>0</a:t>
            </a:r>
            <a:r>
              <a:rPr lang="en-US" sz="2400" dirty="0" smtClean="0"/>
              <a:t> and </a:t>
            </a:r>
            <a:r>
              <a:rPr lang="en-US" sz="2400" dirty="0" err="1" smtClean="0"/>
              <a:t>σ</a:t>
            </a:r>
            <a:endParaRPr lang="en-US" sz="2400" dirty="0"/>
          </a:p>
          <a:p>
            <a:r>
              <a:rPr lang="en-US" sz="2400" dirty="0" smtClean="0"/>
              <a:t> </a:t>
            </a:r>
            <a:endParaRPr lang="en-US" sz="2400" dirty="0"/>
          </a:p>
        </p:txBody>
      </p:sp>
    </p:spTree>
    <p:extLst>
      <p:ext uri="{BB962C8B-B14F-4D97-AF65-F5344CB8AC3E}">
        <p14:creationId xmlns:p14="http://schemas.microsoft.com/office/powerpoint/2010/main" val="3459329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Priors</a:t>
            </a:r>
            <a:endParaRPr lang="en-US" dirty="0"/>
          </a:p>
        </p:txBody>
      </p:sp>
      <p:pic>
        <p:nvPicPr>
          <p:cNvPr id="7" name="Content Placeholder 6"/>
          <p:cNvPicPr>
            <a:picLocks noGrp="1" noChangeAspect="1"/>
          </p:cNvPicPr>
          <p:nvPr>
            <p:ph idx="1"/>
          </p:nvPr>
        </p:nvPicPr>
        <p:blipFill>
          <a:blip r:embed="rId3"/>
          <a:srcRect l="-10202" r="-10202"/>
          <a:stretch>
            <a:fillRect/>
          </a:stretch>
        </p:blipFill>
        <p:spPr>
          <a:xfrm>
            <a:off x="3987618" y="2365608"/>
            <a:ext cx="6070569" cy="3772122"/>
          </a:xfrm>
        </p:spPr>
      </p:pic>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pic>
        <p:nvPicPr>
          <p:cNvPr id="8" name="Picture 7"/>
          <p:cNvPicPr>
            <a:picLocks noChangeAspect="1"/>
          </p:cNvPicPr>
          <p:nvPr/>
        </p:nvPicPr>
        <p:blipFill>
          <a:blip r:embed="rId4"/>
          <a:stretch>
            <a:fillRect/>
          </a:stretch>
        </p:blipFill>
        <p:spPr>
          <a:xfrm>
            <a:off x="0" y="2365608"/>
            <a:ext cx="5151901" cy="3863926"/>
          </a:xfrm>
          <a:prstGeom prst="rect">
            <a:avLst/>
          </a:prstGeom>
        </p:spPr>
      </p:pic>
    </p:spTree>
    <p:extLst>
      <p:ext uri="{BB962C8B-B14F-4D97-AF65-F5344CB8AC3E}">
        <p14:creationId xmlns:p14="http://schemas.microsoft.com/office/powerpoint/2010/main" val="543691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posterior distribution</a:t>
            </a:r>
            <a:endParaRPr lang="en-US" dirty="0"/>
          </a:p>
        </p:txBody>
      </p:sp>
      <p:sp>
        <p:nvSpPr>
          <p:cNvPr id="3" name="Content Placeholder 2"/>
          <p:cNvSpPr>
            <a:spLocks noGrp="1"/>
          </p:cNvSpPr>
          <p:nvPr>
            <p:ph idx="1"/>
          </p:nvPr>
        </p:nvSpPr>
        <p:spPr>
          <a:xfrm>
            <a:off x="1128943" y="1524657"/>
            <a:ext cx="7048804" cy="4379976"/>
          </a:xfrm>
        </p:spPr>
        <p:txBody>
          <a:bodyPr/>
          <a:lstStyle/>
          <a:p>
            <a:pPr marL="0" indent="0">
              <a:buNone/>
            </a:pPr>
            <a:r>
              <a:rPr lang="en-US" dirty="0" smtClean="0"/>
              <a:t>Estimate distribution of values for </a:t>
            </a:r>
            <a:r>
              <a:rPr lang="en-US" i="1" dirty="0" smtClean="0"/>
              <a:t>parameters </a:t>
            </a:r>
            <a:r>
              <a:rPr lang="en-US" dirty="0" smtClean="0"/>
              <a:t>consistent with the data</a:t>
            </a:r>
          </a:p>
          <a:p>
            <a:pPr marL="0" indent="0">
              <a:buNone/>
            </a:pPr>
            <a:r>
              <a:rPr lang="en-US" dirty="0" smtClean="0"/>
              <a:t>In our example, β</a:t>
            </a:r>
            <a:r>
              <a:rPr lang="en-US" baseline="-25000" dirty="0" smtClean="0"/>
              <a:t>1</a:t>
            </a:r>
            <a:r>
              <a:rPr lang="en-US" dirty="0"/>
              <a:t>, β</a:t>
            </a:r>
            <a:r>
              <a:rPr lang="en-US" baseline="-25000" dirty="0"/>
              <a:t>0</a:t>
            </a:r>
            <a:r>
              <a:rPr lang="en-US" dirty="0"/>
              <a:t> </a:t>
            </a:r>
            <a:r>
              <a:rPr lang="en-US" dirty="0" smtClean="0"/>
              <a:t/>
            </a:r>
            <a:br>
              <a:rPr lang="en-US" dirty="0" smtClean="0"/>
            </a:br>
            <a:r>
              <a:rPr lang="en-US" dirty="0" smtClean="0"/>
              <a:t>and </a:t>
            </a:r>
            <a:r>
              <a:rPr lang="en-US" dirty="0" err="1" smtClean="0"/>
              <a:t>σ</a:t>
            </a:r>
            <a:endParaRPr lang="en-US" dirty="0" smtClean="0"/>
          </a:p>
          <a:p>
            <a:pPr lvl="1"/>
            <a:r>
              <a:rPr lang="en-US" dirty="0" smtClean="0"/>
              <a:t>Most credible value for </a:t>
            </a:r>
            <a:br>
              <a:rPr lang="en-US" dirty="0" smtClean="0"/>
            </a:br>
            <a:r>
              <a:rPr lang="en-US" dirty="0" smtClean="0"/>
              <a:t>slope is maximum of </a:t>
            </a:r>
            <a:br>
              <a:rPr lang="en-US" dirty="0" smtClean="0"/>
            </a:br>
            <a:r>
              <a:rPr lang="en-US" dirty="0" smtClean="0"/>
              <a:t>distribution (4.1) </a:t>
            </a:r>
          </a:p>
          <a:p>
            <a:pPr lvl="1"/>
            <a:r>
              <a:rPr lang="en-US" dirty="0" smtClean="0"/>
              <a:t>Can calculate the</a:t>
            </a:r>
            <a:br>
              <a:rPr lang="en-US" dirty="0" smtClean="0"/>
            </a:br>
            <a:r>
              <a:rPr lang="en-US" dirty="0" smtClean="0"/>
              <a:t>‘high density interval’ (HDI) </a:t>
            </a:r>
            <a:br>
              <a:rPr lang="en-US" dirty="0" smtClean="0"/>
            </a:br>
            <a:r>
              <a:rPr lang="en-US" dirty="0" smtClean="0"/>
              <a:t>(95% of the distribution)</a:t>
            </a:r>
          </a:p>
          <a:p>
            <a:pPr marL="0" indent="0">
              <a:buNone/>
            </a:pPr>
            <a:endParaRPr lang="en-US" dirty="0" smtClean="0"/>
          </a:p>
          <a:p>
            <a:endParaRPr lang="en-US" dirty="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2905022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321638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7" name="Picture 6" descr="IMG_0217.JPG"/>
          <p:cNvPicPr>
            <a:picLocks noChangeAspect="1"/>
          </p:cNvPicPr>
          <p:nvPr/>
        </p:nvPicPr>
        <p:blipFill rotWithShape="1">
          <a:blip r:embed="rId3">
            <a:extLst>
              <a:ext uri="{28A0092B-C50C-407E-A947-70E740481C1C}">
                <a14:useLocalDpi xmlns:a14="http://schemas.microsoft.com/office/drawing/2010/main" val="0"/>
              </a:ext>
            </a:extLst>
          </a:blip>
          <a:srcRect l="26894"/>
          <a:stretch/>
        </p:blipFill>
        <p:spPr>
          <a:xfrm rot="5400000">
            <a:off x="4240628" y="563524"/>
            <a:ext cx="3692373" cy="3788058"/>
          </a:xfrm>
          <a:prstGeom prst="rect">
            <a:avLst/>
          </a:prstGeom>
        </p:spPr>
      </p:pic>
    </p:spTree>
    <p:extLst>
      <p:ext uri="{BB962C8B-B14F-4D97-AF65-F5344CB8AC3E}">
        <p14:creationId xmlns:p14="http://schemas.microsoft.com/office/powerpoint/2010/main" val="486182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28250760"/>
              </p:ext>
            </p:extLst>
          </p:nvPr>
        </p:nvGraphicFramePr>
        <p:xfrm>
          <a:off x="302365" y="1847850"/>
          <a:ext cx="8345256" cy="3088649"/>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 + 99% hit rate</a:t>
                      </a:r>
                      <a:br>
                        <a:rPr lang="en-US" dirty="0" smtClean="0"/>
                      </a:br>
                      <a:r>
                        <a:rPr lang="en-US" dirty="0" smtClean="0"/>
                        <a:t>        </a:t>
                      </a:r>
                      <a:r>
                        <a:rPr lang="en-US" dirty="0" smtClean="0"/>
                        <a:t>½</a:t>
                      </a:r>
                      <a:r>
                        <a:rPr lang="en-US" baseline="0" dirty="0" smtClean="0"/>
                        <a:t> %  false </a:t>
                      </a:r>
                      <a:r>
                        <a:rPr lang="en-US" baseline="0" dirty="0" err="1" smtClean="0"/>
                        <a:t>pos</a:t>
                      </a:r>
                      <a:endParaRPr lang="en-US" dirty="0" smtClean="0"/>
                    </a:p>
                  </a:txBody>
                  <a:tcPr/>
                </a:tc>
                <a:tc>
                  <a:txBody>
                    <a:bodyPr/>
                    <a:lstStyle/>
                    <a:p>
                      <a:endParaRPr lang="en-US" dirty="0" smtClean="0"/>
                    </a:p>
                  </a:txBody>
                  <a:tcPr/>
                </a:tc>
                <a:tc>
                  <a:txBody>
                    <a:bodyPr/>
                    <a:lstStyle/>
                    <a:p>
                      <a:endParaRPr lang="en-US" dirty="0"/>
                    </a:p>
                  </a:txBody>
                  <a:tcPr/>
                </a:tc>
                <a:tc>
                  <a:txBody>
                    <a:bodyPr/>
                    <a:lstStyle/>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1359457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21644153"/>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0.99 * 0.001</a:t>
                      </a:r>
                    </a:p>
                  </a:txBody>
                  <a:tcPr/>
                </a:tc>
                <a:tc>
                  <a:txBody>
                    <a:bodyPr/>
                    <a:lstStyle/>
                    <a:p>
                      <a:r>
                        <a:rPr lang="en-US" dirty="0" smtClean="0"/>
                        <a:t>P(+|healthy)(p(healthy)</a:t>
                      </a:r>
                      <a:r>
                        <a:rPr lang="en-US" baseline="0" dirty="0" smtClean="0"/>
                        <a:t>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0.99) * .001</a:t>
                      </a:r>
                      <a:endParaRPr lang="en-US" dirty="0" smtClean="0"/>
                    </a:p>
                  </a:txBody>
                  <a:tcPr/>
                </a:tc>
                <a:tc>
                  <a:txBody>
                    <a:bodyPr/>
                    <a:lstStyle/>
                    <a:p>
                      <a:r>
                        <a:rPr lang="en-US" dirty="0" smtClean="0"/>
                        <a:t>P(-|healthy)p(healthy) = (1 -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4253575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07339" cy="990107"/>
          </a:xfrm>
        </p:spPr>
        <p:txBody>
          <a:bodyPr/>
          <a:lstStyle/>
          <a:p>
            <a:r>
              <a:rPr lang="en-US" dirty="0" smtClean="0"/>
              <a:t>Reconsidering what we know about disease: The impact of priors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30609131"/>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a:t>
                      </a:r>
                      <a:r>
                        <a:rPr lang="en-US" dirty="0" smtClean="0"/>
                        <a:t>+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0.99 * 0.001</a:t>
                      </a:r>
                    </a:p>
                  </a:txBody>
                  <a:tcPr/>
                </a:tc>
                <a:tc>
                  <a:txBody>
                    <a:bodyPr/>
                    <a:lstStyle/>
                    <a:p>
                      <a:r>
                        <a:rPr lang="en-US" dirty="0" smtClean="0"/>
                        <a:t>P(+|healthy)(p(healthy)</a:t>
                      </a:r>
                      <a:r>
                        <a:rPr lang="en-US" baseline="0" dirty="0" smtClean="0"/>
                        <a:t>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0.99) * .001</a:t>
                      </a:r>
                      <a:endParaRPr lang="en-US" dirty="0" smtClean="0"/>
                    </a:p>
                  </a:txBody>
                  <a:tcPr/>
                </a:tc>
                <a:tc>
                  <a:txBody>
                    <a:bodyPr/>
                    <a:lstStyle/>
                    <a:p>
                      <a:r>
                        <a:rPr lang="en-US" dirty="0" smtClean="0"/>
                        <a:t>P(-|healthy)p(healthy) = (1 -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
        <p:nvSpPr>
          <p:cNvPr id="3" name="TextBox 2"/>
          <p:cNvSpPr txBox="1"/>
          <p:nvPr/>
        </p:nvSpPr>
        <p:spPr>
          <a:xfrm>
            <a:off x="725674" y="5643615"/>
            <a:ext cx="6647298" cy="369332"/>
          </a:xfrm>
          <a:prstGeom prst="rect">
            <a:avLst/>
          </a:prstGeom>
          <a:noFill/>
        </p:spPr>
        <p:txBody>
          <a:bodyPr wrap="none" rtlCol="0">
            <a:spAutoFit/>
          </a:bodyPr>
          <a:lstStyle/>
          <a:p>
            <a:r>
              <a:rPr lang="en-US" dirty="0" smtClean="0"/>
              <a:t>P(</a:t>
            </a:r>
            <a:r>
              <a:rPr lang="en-US" dirty="0" err="1" smtClean="0"/>
              <a:t>θ</a:t>
            </a:r>
            <a:r>
              <a:rPr lang="en-US" dirty="0" smtClean="0"/>
              <a:t>=sick|+) =                                         =                                              = .019</a:t>
            </a:r>
            <a:endParaRPr lang="en-US" dirty="0"/>
          </a:p>
        </p:txBody>
      </p:sp>
      <p:sp>
        <p:nvSpPr>
          <p:cNvPr id="10" name="TextBox 9"/>
          <p:cNvSpPr txBox="1"/>
          <p:nvPr/>
        </p:nvSpPr>
        <p:spPr>
          <a:xfrm>
            <a:off x="1956109" y="5274283"/>
            <a:ext cx="2197800" cy="369332"/>
          </a:xfrm>
          <a:prstGeom prst="rect">
            <a:avLst/>
          </a:prstGeom>
          <a:noFill/>
        </p:spPr>
        <p:txBody>
          <a:bodyPr wrap="none" rtlCol="0">
            <a:spAutoFit/>
          </a:bodyPr>
          <a:lstStyle/>
          <a:p>
            <a:r>
              <a:rPr lang="en-US" dirty="0" smtClean="0"/>
              <a:t>P(+|</a:t>
            </a:r>
            <a:r>
              <a:rPr lang="en-US" dirty="0" err="1"/>
              <a:t>θ</a:t>
            </a:r>
            <a:r>
              <a:rPr lang="en-US" dirty="0"/>
              <a:t>=sick</a:t>
            </a:r>
            <a:r>
              <a:rPr lang="en-US" dirty="0" smtClean="0"/>
              <a:t>) p (</a:t>
            </a:r>
            <a:r>
              <a:rPr lang="en-US" dirty="0" err="1"/>
              <a:t>θ</a:t>
            </a:r>
            <a:r>
              <a:rPr lang="en-US" dirty="0"/>
              <a:t>=</a:t>
            </a:r>
            <a:r>
              <a:rPr lang="en-US" dirty="0" smtClean="0"/>
              <a:t>sick) </a:t>
            </a:r>
            <a:endParaRPr lang="en-US" dirty="0"/>
          </a:p>
        </p:txBody>
      </p:sp>
      <p:sp>
        <p:nvSpPr>
          <p:cNvPr id="11" name="Rectangle 10"/>
          <p:cNvSpPr/>
          <p:nvPr/>
        </p:nvSpPr>
        <p:spPr>
          <a:xfrm>
            <a:off x="2451076" y="5828221"/>
            <a:ext cx="1298816" cy="369332"/>
          </a:xfrm>
          <a:prstGeom prst="rect">
            <a:avLst/>
          </a:prstGeom>
        </p:spPr>
        <p:txBody>
          <a:bodyPr wrap="none">
            <a:spAutoFit/>
          </a:bodyPr>
          <a:lstStyle/>
          <a:p>
            <a:r>
              <a:rPr lang="en-US" dirty="0"/>
              <a:t>∑p(+|</a:t>
            </a:r>
            <a:r>
              <a:rPr lang="en-US" dirty="0" err="1"/>
              <a:t>θ</a:t>
            </a:r>
            <a:r>
              <a:rPr lang="en-US" dirty="0"/>
              <a:t>)p(</a:t>
            </a:r>
            <a:r>
              <a:rPr lang="en-US" dirty="0" err="1"/>
              <a:t>θ</a:t>
            </a:r>
            <a:r>
              <a:rPr lang="en-US" dirty="0"/>
              <a:t>)</a:t>
            </a:r>
          </a:p>
        </p:txBody>
      </p:sp>
      <p:cxnSp>
        <p:nvCxnSpPr>
          <p:cNvPr id="13" name="Straight Connector 12"/>
          <p:cNvCxnSpPr/>
          <p:nvPr/>
        </p:nvCxnSpPr>
        <p:spPr>
          <a:xfrm>
            <a:off x="2141484" y="5747597"/>
            <a:ext cx="1809409"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28222" y="5266333"/>
            <a:ext cx="1001145" cy="369332"/>
          </a:xfrm>
          <a:prstGeom prst="rect">
            <a:avLst/>
          </a:prstGeom>
          <a:noFill/>
        </p:spPr>
        <p:txBody>
          <a:bodyPr wrap="none" rtlCol="0">
            <a:spAutoFit/>
          </a:bodyPr>
          <a:lstStyle/>
          <a:p>
            <a:r>
              <a:rPr lang="en-US" dirty="0" smtClean="0"/>
              <a:t>.99*.001</a:t>
            </a:r>
            <a:endParaRPr lang="en-US" dirty="0"/>
          </a:p>
        </p:txBody>
      </p:sp>
      <p:sp>
        <p:nvSpPr>
          <p:cNvPr id="17" name="Rectangle 16"/>
          <p:cNvSpPr/>
          <p:nvPr/>
        </p:nvSpPr>
        <p:spPr>
          <a:xfrm>
            <a:off x="4214383" y="5831423"/>
            <a:ext cx="2364612" cy="369332"/>
          </a:xfrm>
          <a:prstGeom prst="rect">
            <a:avLst/>
          </a:prstGeom>
        </p:spPr>
        <p:txBody>
          <a:bodyPr wrap="none">
            <a:spAutoFit/>
          </a:bodyPr>
          <a:lstStyle/>
          <a:p>
            <a:r>
              <a:rPr lang="en-US" dirty="0" smtClean="0"/>
              <a:t>.99*.001 + .05*(1-.001)</a:t>
            </a:r>
            <a:endParaRPr lang="en-US" dirty="0"/>
          </a:p>
        </p:txBody>
      </p:sp>
      <p:cxnSp>
        <p:nvCxnSpPr>
          <p:cNvPr id="18" name="Straight Connector 17"/>
          <p:cNvCxnSpPr/>
          <p:nvPr/>
        </p:nvCxnSpPr>
        <p:spPr>
          <a:xfrm>
            <a:off x="4491684" y="5750799"/>
            <a:ext cx="18094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3310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priors</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7" name="Picture 6" descr="Screen Shot 2015-02-14 at 6.23.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Tree>
    <p:extLst>
      <p:ext uri="{BB962C8B-B14F-4D97-AF65-F5344CB8AC3E}">
        <p14:creationId xmlns:p14="http://schemas.microsoft.com/office/powerpoint/2010/main" val="300209822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a:t>
            </a:r>
            <a:r>
              <a:rPr lang="en-US" dirty="0" err="1"/>
              <a:t>θ</a:t>
            </a:r>
            <a:r>
              <a:rPr lang="en-US" dirty="0" smtClean="0"/>
              <a:t> </a:t>
            </a:r>
            <a:endParaRPr lang="en-US" dirty="0"/>
          </a:p>
        </p:txBody>
      </p:sp>
      <p:sp>
        <p:nvSpPr>
          <p:cNvPr id="3" name="Content Placeholder 2"/>
          <p:cNvSpPr>
            <a:spLocks noGrp="1"/>
          </p:cNvSpPr>
          <p:nvPr>
            <p:ph idx="1"/>
          </p:nvPr>
        </p:nvSpPr>
        <p:spPr/>
        <p:txBody>
          <a:bodyPr/>
          <a:lstStyle/>
          <a:p>
            <a:r>
              <a:rPr lang="en-US" dirty="0" smtClean="0"/>
              <a:t>Numerical approximation (sum over many discrete representative values instead of interval)</a:t>
            </a:r>
          </a:p>
          <a:p>
            <a:r>
              <a:rPr lang="en-US" dirty="0" smtClean="0"/>
              <a:t>Randomly sampling a large number of representative combinations of parameter values from the posterior distribution (Markov chain Monte Carlo methods)</a:t>
            </a:r>
          </a:p>
          <a:p>
            <a:r>
              <a:rPr lang="en-US" dirty="0" smtClean="0"/>
              <a:t>Regression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513241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Statistical Regression </a:t>
            </a:r>
            <a:r>
              <a:rPr lang="en-US" sz="4000" dirty="0"/>
              <a:t>Analysis</a:t>
            </a:r>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dependent variable based on the value of at least one independent variable</a:t>
            </a:r>
          </a:p>
          <a:p>
            <a:pPr marL="693738" lvl="1" indent="-268288" defTabSz="852488">
              <a:spcBef>
                <a:spcPct val="30000"/>
              </a:spcBef>
            </a:pPr>
            <a:r>
              <a:rPr lang="en-US" dirty="0"/>
              <a:t>Explain the impact of changes in an independent variable on the dependent variable</a:t>
            </a:r>
          </a:p>
          <a:p>
            <a:pPr marL="320675" indent="-320675" defTabSz="852488">
              <a:spcBef>
                <a:spcPct val="30000"/>
              </a:spcBef>
              <a:buFontTx/>
              <a:buNone/>
            </a:pPr>
            <a:r>
              <a:rPr lang="en-US" dirty="0">
                <a:solidFill>
                  <a:schemeClr val="folHlink"/>
                </a:solidFill>
              </a:rPr>
              <a:t>Dependent variable:</a:t>
            </a:r>
            <a:r>
              <a:rPr lang="en-US" dirty="0"/>
              <a:t>  </a:t>
            </a:r>
            <a:r>
              <a:rPr lang="en-US" dirty="0" smtClean="0"/>
              <a:t/>
            </a:r>
            <a:br>
              <a:rPr lang="en-US" dirty="0" smtClean="0"/>
            </a:br>
            <a:r>
              <a:rPr lang="en-US" dirty="0" smtClean="0"/>
              <a:t>the </a:t>
            </a:r>
            <a:r>
              <a:rPr lang="en-US" dirty="0"/>
              <a:t>variable we wish to </a:t>
            </a:r>
            <a:r>
              <a:rPr lang="en-US" dirty="0" smtClean="0"/>
              <a:t>explain</a:t>
            </a:r>
            <a:endParaRPr lang="en-US" dirty="0"/>
          </a:p>
          <a:p>
            <a:pPr marL="320675" indent="-320675" defTabSz="852488">
              <a:spcBef>
                <a:spcPct val="30000"/>
              </a:spcBef>
              <a:buFontTx/>
              <a:buNone/>
            </a:pPr>
            <a:r>
              <a:rPr lang="en-US" dirty="0">
                <a:solidFill>
                  <a:schemeClr val="folHlink"/>
                </a:solidFill>
              </a:rPr>
              <a:t>Independent variable:</a:t>
            </a:r>
            <a:r>
              <a:rPr lang="en-US" dirty="0"/>
              <a:t>  </a:t>
            </a:r>
            <a:r>
              <a:rPr lang="en-US" dirty="0" smtClean="0"/>
              <a:t/>
            </a:r>
            <a:br>
              <a:rPr lang="en-US" dirty="0" smtClean="0"/>
            </a:br>
            <a:r>
              <a:rPr lang="en-US" dirty="0" smtClean="0"/>
              <a:t>the variable used </a:t>
            </a:r>
            <a:r>
              <a:rPr lang="en-US" dirty="0"/>
              <a:t>to </a:t>
            </a:r>
            <a:r>
              <a:rPr lang="en-US" dirty="0" smtClean="0"/>
              <a:t>do so</a:t>
            </a:r>
            <a:endParaRPr lang="en-US"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6259916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r>
              <a:rPr lang="en-US"/>
              <a:t>Relationship with correlation</a:t>
            </a:r>
          </a:p>
        </p:txBody>
      </p:sp>
      <p:sp>
        <p:nvSpPr>
          <p:cNvPr id="2" name="Content Placeholder 1"/>
          <p:cNvSpPr>
            <a:spLocks noGrp="1"/>
          </p:cNvSpPr>
          <p:nvPr>
            <p:ph idx="1"/>
          </p:nvPr>
        </p:nvSpPr>
        <p:spPr/>
        <p:txBody>
          <a:bodyPr/>
          <a:lstStyle/>
          <a:p>
            <a:pPr marL="0" indent="0">
              <a:buNone/>
            </a:pPr>
            <a:r>
              <a:rPr lang="en-US" dirty="0">
                <a:solidFill>
                  <a:schemeClr val="tx1"/>
                </a:solidFill>
                <a:cs typeface="Times New Roman" charset="0"/>
              </a:rPr>
              <a:t>In correlation, the two variables are treated as equals.  </a:t>
            </a:r>
            <a:endParaRPr lang="en-US" dirty="0" smtClean="0">
              <a:solidFill>
                <a:schemeClr val="tx1"/>
              </a:solidFill>
              <a:cs typeface="Times New Roman" charset="0"/>
            </a:endParaRPr>
          </a:p>
          <a:p>
            <a:pPr marL="0" indent="0">
              <a:buNone/>
            </a:pPr>
            <a:endParaRPr lang="en-US" dirty="0">
              <a:solidFill>
                <a:schemeClr val="tx1"/>
              </a:solidFill>
              <a:cs typeface="Times New Roman" charset="0"/>
            </a:endParaRPr>
          </a:p>
          <a:p>
            <a:pPr marL="0" indent="0">
              <a:buNone/>
            </a:pPr>
            <a:r>
              <a:rPr lang="en-US" dirty="0" smtClean="0">
                <a:solidFill>
                  <a:schemeClr val="tx1"/>
                </a:solidFill>
                <a:cs typeface="Times New Roman" charset="0"/>
              </a:rPr>
              <a:t>In </a:t>
            </a:r>
            <a:r>
              <a:rPr lang="en-US" dirty="0">
                <a:solidFill>
                  <a:schemeClr val="tx1"/>
                </a:solidFill>
                <a:cs typeface="Times New Roman" charset="0"/>
              </a:rPr>
              <a:t>regression, one variable is considered independent (=predictor) variable (</a:t>
            </a:r>
            <a:r>
              <a:rPr lang="en-US" i="1" dirty="0">
                <a:solidFill>
                  <a:schemeClr val="tx1"/>
                </a:solidFill>
                <a:cs typeface="Times New Roman" charset="0"/>
              </a:rPr>
              <a:t>X</a:t>
            </a:r>
            <a:r>
              <a:rPr lang="en-US" dirty="0">
                <a:solidFill>
                  <a:schemeClr val="tx1"/>
                </a:solidFill>
                <a:cs typeface="Times New Roman" charset="0"/>
              </a:rPr>
              <a:t>) and the other the dependent (=outcome) variable </a:t>
            </a:r>
            <a:r>
              <a:rPr lang="en-US" i="1" dirty="0">
                <a:solidFill>
                  <a:schemeClr val="tx1"/>
                </a:solidFill>
                <a:cs typeface="Times New Roman" charset="0"/>
              </a:rPr>
              <a:t>Y</a:t>
            </a:r>
            <a:r>
              <a:rPr lang="en-US" dirty="0">
                <a:solidFill>
                  <a:schemeClr val="tx1"/>
                </a:solidFill>
                <a:cs typeface="Times New Roman" charset="0"/>
              </a:rPr>
              <a:t>.</a:t>
            </a:r>
            <a:r>
              <a:rPr lang="en-US" dirty="0">
                <a:solidFill>
                  <a:schemeClr val="tx1"/>
                </a:solidFill>
              </a:rPr>
              <a:t> </a:t>
            </a:r>
          </a:p>
          <a:p>
            <a:pPr marL="0" indent="0">
              <a:buNone/>
            </a:pPr>
            <a:endParaRPr lang="en-US" dirty="0"/>
          </a:p>
        </p:txBody>
      </p:sp>
    </p:spTree>
    <p:extLst>
      <p:ext uri="{BB962C8B-B14F-4D97-AF65-F5344CB8AC3E}">
        <p14:creationId xmlns:p14="http://schemas.microsoft.com/office/powerpoint/2010/main" val="117513620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Regression in Machine Learning</a:t>
            </a:r>
            <a:endParaRPr lang="en-US" sz="4000" dirty="0"/>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a:t>
            </a:r>
            <a:r>
              <a:rPr lang="en-US" dirty="0" smtClean="0"/>
              <a:t>continues variable </a:t>
            </a:r>
            <a:r>
              <a:rPr lang="en-US" dirty="0"/>
              <a:t>based on the value of </a:t>
            </a:r>
            <a:r>
              <a:rPr lang="en-US" dirty="0" smtClean="0"/>
              <a:t>one or more </a:t>
            </a:r>
            <a:r>
              <a:rPr lang="en-US" i="1" dirty="0" smtClean="0"/>
              <a:t>features</a:t>
            </a:r>
            <a:endParaRPr lang="en-US" dirty="0"/>
          </a:p>
          <a:p>
            <a:pPr marL="320675" indent="-320675" defTabSz="852488">
              <a:spcBef>
                <a:spcPct val="30000"/>
              </a:spcBef>
              <a:buFontTx/>
              <a:buNone/>
            </a:pPr>
            <a:r>
              <a:rPr lang="en-US" dirty="0" smtClean="0">
                <a:solidFill>
                  <a:schemeClr val="folHlink"/>
                </a:solidFill>
              </a:rPr>
              <a:t>Dependent </a:t>
            </a:r>
            <a:r>
              <a:rPr lang="en-US" dirty="0">
                <a:solidFill>
                  <a:schemeClr val="folHlink"/>
                </a:solidFill>
              </a:rPr>
              <a:t>variable:</a:t>
            </a:r>
            <a:r>
              <a:rPr lang="en-US" dirty="0"/>
              <a:t>  </a:t>
            </a:r>
            <a:r>
              <a:rPr lang="en-US" dirty="0" smtClean="0"/>
              <a:t/>
            </a:r>
            <a:br>
              <a:rPr lang="en-US" dirty="0" smtClean="0"/>
            </a:br>
            <a:r>
              <a:rPr lang="en-US" dirty="0" smtClean="0"/>
              <a:t>the outcome we </a:t>
            </a:r>
            <a:r>
              <a:rPr lang="en-US" dirty="0"/>
              <a:t>wish to </a:t>
            </a:r>
            <a:r>
              <a:rPr lang="en-US" dirty="0" smtClean="0"/>
              <a:t>predict</a:t>
            </a:r>
            <a:endParaRPr lang="en-US" dirty="0"/>
          </a:p>
          <a:p>
            <a:pPr marL="320675" indent="-320675" defTabSz="852488">
              <a:spcBef>
                <a:spcPct val="30000"/>
              </a:spcBef>
              <a:buFontTx/>
              <a:buNone/>
            </a:pPr>
            <a:r>
              <a:rPr lang="en-US" dirty="0" smtClean="0">
                <a:solidFill>
                  <a:schemeClr val="folHlink"/>
                </a:solidFill>
              </a:rPr>
              <a:t>Features:</a:t>
            </a:r>
            <a:r>
              <a:rPr lang="en-US" dirty="0" smtClean="0"/>
              <a:t>  </a:t>
            </a:r>
            <a:br>
              <a:rPr lang="en-US" dirty="0" smtClean="0"/>
            </a:br>
            <a:r>
              <a:rPr lang="en-US" dirty="0" smtClean="0"/>
              <a:t>summaries of information about things we measured that should predict the outcome</a:t>
            </a:r>
            <a:endParaRPr lang="en-US" dirty="0"/>
          </a:p>
        </p:txBody>
      </p:sp>
    </p:spTree>
    <p:extLst>
      <p:ext uri="{BB962C8B-B14F-4D97-AF65-F5344CB8AC3E}">
        <p14:creationId xmlns:p14="http://schemas.microsoft.com/office/powerpoint/2010/main" val="23401263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Simple Linear Regression Model</a:t>
            </a:r>
          </a:p>
        </p:txBody>
      </p:sp>
      <p:sp>
        <p:nvSpPr>
          <p:cNvPr id="22531" name="Rectangle 3"/>
          <p:cNvSpPr>
            <a:spLocks noGrp="1" noChangeArrowheads="1"/>
          </p:cNvSpPr>
          <p:nvPr>
            <p:ph type="body" idx="1"/>
          </p:nvPr>
        </p:nvSpPr>
        <p:spPr>
          <a:xfrm>
            <a:off x="1311275" y="1768475"/>
            <a:ext cx="7064375" cy="3817938"/>
          </a:xfrm>
        </p:spPr>
        <p:txBody>
          <a:bodyPr/>
          <a:lstStyle/>
          <a:p>
            <a:pPr marL="0" indent="0" defTabSz="852488">
              <a:spcBef>
                <a:spcPct val="45000"/>
              </a:spcBef>
              <a:buNone/>
            </a:pPr>
            <a:r>
              <a:rPr lang="en-US" dirty="0"/>
              <a:t>Only </a:t>
            </a:r>
            <a:r>
              <a:rPr lang="en-US" b="1" dirty="0">
                <a:solidFill>
                  <a:schemeClr val="folHlink"/>
                </a:solidFill>
              </a:rPr>
              <a:t>one</a:t>
            </a:r>
            <a:r>
              <a:rPr lang="en-US" dirty="0">
                <a:solidFill>
                  <a:schemeClr val="folHlink"/>
                </a:solidFill>
              </a:rPr>
              <a:t> independent variable</a:t>
            </a:r>
            <a:r>
              <a:rPr lang="en-US" dirty="0"/>
              <a:t>, x</a:t>
            </a:r>
          </a:p>
          <a:p>
            <a:pPr marL="0" indent="0" defTabSz="852488">
              <a:spcBef>
                <a:spcPct val="45000"/>
              </a:spcBef>
              <a:buNone/>
            </a:pPr>
            <a:r>
              <a:rPr lang="en-US" dirty="0"/>
              <a:t>Relationship </a:t>
            </a:r>
            <a:r>
              <a:rPr lang="en-US" dirty="0" smtClean="0"/>
              <a:t>between x and </a:t>
            </a:r>
            <a:r>
              <a:rPr lang="en-US" dirty="0"/>
              <a:t>y </a:t>
            </a:r>
            <a:r>
              <a:rPr lang="en-US" dirty="0" smtClean="0"/>
              <a:t>is </a:t>
            </a:r>
            <a:r>
              <a:rPr lang="en-US" dirty="0"/>
              <a:t>described by a linear function</a:t>
            </a:r>
          </a:p>
          <a:p>
            <a:pPr marL="0" indent="0" defTabSz="852488">
              <a:spcBef>
                <a:spcPct val="45000"/>
              </a:spcBef>
              <a:buNone/>
            </a:pPr>
            <a:r>
              <a:rPr lang="en-US" dirty="0"/>
              <a:t>Changes </a:t>
            </a:r>
            <a:r>
              <a:rPr lang="en-US" dirty="0" smtClean="0"/>
              <a:t>in y </a:t>
            </a:r>
            <a:r>
              <a:rPr lang="en-US" dirty="0"/>
              <a:t>are assumed to be caused by changes in  x</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0198344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ext uri="{D42A27DB-BD31-4B8C-83A1-F6EECF244321}">
                <p14:modId xmlns:p14="http://schemas.microsoft.com/office/powerpoint/2010/main" val="340377111"/>
              </p:ext>
            </p:extLst>
          </p:nvPr>
        </p:nvGraphicFramePr>
        <p:xfrm>
          <a:off x="1981200" y="3429000"/>
          <a:ext cx="5410200" cy="1217613"/>
        </p:xfrm>
        <a:graphic>
          <a:graphicData uri="http://schemas.openxmlformats.org/presentationml/2006/ole">
            <mc:AlternateContent xmlns:mc="http://schemas.openxmlformats.org/markup-compatibility/2006">
              <mc:Choice xmlns:v="urn:schemas-microsoft-com:vml" Requires="v">
                <p:oleObj spid="_x0000_s135469"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29000"/>
                        <a:ext cx="5410200" cy="1217613"/>
                      </a:xfrm>
                      <a:prstGeom prst="rect">
                        <a:avLst/>
                      </a:prstGeom>
                      <a:noFill/>
                      <a:ln w="9525">
                        <a:solidFill>
                          <a:srgbClr val="FFFFFF"/>
                        </a:solidFill>
                        <a:miter lim="800000"/>
                        <a:headEnd/>
                        <a:tailEnd/>
                      </a:ln>
                      <a:effectLst/>
                    </p:spPr>
                  </p:pic>
                </p:oleObj>
              </mc:Fallback>
            </mc:AlternateContent>
          </a:graphicData>
        </a:graphic>
      </p:graphicFrame>
      <p:sp>
        <p:nvSpPr>
          <p:cNvPr id="24579" name="Text Box 3"/>
          <p:cNvSpPr txBox="1">
            <a:spLocks noChangeArrowheads="1"/>
          </p:cNvSpPr>
          <p:nvPr/>
        </p:nvSpPr>
        <p:spPr bwMode="auto">
          <a:xfrm>
            <a:off x="3581400" y="4800600"/>
            <a:ext cx="221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Linear component</a:t>
            </a:r>
          </a:p>
        </p:txBody>
      </p:sp>
      <p:sp>
        <p:nvSpPr>
          <p:cNvPr id="24580" name="Rectangle 4"/>
          <p:cNvSpPr>
            <a:spLocks noGrp="1" noChangeArrowheads="1"/>
          </p:cNvSpPr>
          <p:nvPr>
            <p:ph type="title"/>
          </p:nvPr>
        </p:nvSpPr>
        <p:spPr/>
        <p:txBody>
          <a:bodyPr/>
          <a:lstStyle/>
          <a:p>
            <a:r>
              <a:rPr lang="en-US"/>
              <a:t>Population Linear Regression</a:t>
            </a:r>
          </a:p>
        </p:txBody>
      </p:sp>
      <p:sp>
        <p:nvSpPr>
          <p:cNvPr id="24581" name="Rectangle 5"/>
          <p:cNvSpPr>
            <a:spLocks noChangeArrowheads="1"/>
          </p:cNvSpPr>
          <p:nvPr/>
        </p:nvSpPr>
        <p:spPr bwMode="auto">
          <a:xfrm>
            <a:off x="533400" y="1711325"/>
            <a:ext cx="4724400" cy="4667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2400"/>
              <a:t>The population regression model:</a:t>
            </a:r>
          </a:p>
        </p:txBody>
      </p:sp>
      <p:sp>
        <p:nvSpPr>
          <p:cNvPr id="24582" name="Rectangle 6"/>
          <p:cNvSpPr>
            <a:spLocks noChangeArrowheads="1"/>
          </p:cNvSpPr>
          <p:nvPr/>
        </p:nvSpPr>
        <p:spPr bwMode="auto">
          <a:xfrm>
            <a:off x="2133600" y="2514600"/>
            <a:ext cx="1524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a:t>
            </a:r>
            <a:br>
              <a:rPr lang="en-US" sz="2000"/>
            </a:br>
            <a:r>
              <a:rPr lang="en-US" sz="2000"/>
              <a:t>y  intercept </a:t>
            </a:r>
          </a:p>
        </p:txBody>
      </p:sp>
      <p:sp>
        <p:nvSpPr>
          <p:cNvPr id="24583" name="Rectangle 7"/>
          <p:cNvSpPr>
            <a:spLocks noChangeArrowheads="1"/>
          </p:cNvSpPr>
          <p:nvPr/>
        </p:nvSpPr>
        <p:spPr bwMode="auto">
          <a:xfrm>
            <a:off x="3886200" y="2362200"/>
            <a:ext cx="14478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Slope</a:t>
            </a:r>
            <a:br>
              <a:rPr lang="en-US" sz="2000"/>
            </a:br>
            <a:r>
              <a:rPr lang="en-US" sz="2000"/>
              <a:t>Coefficient </a:t>
            </a:r>
          </a:p>
        </p:txBody>
      </p:sp>
      <p:sp>
        <p:nvSpPr>
          <p:cNvPr id="24584" name="Rectangle 8"/>
          <p:cNvSpPr>
            <a:spLocks noChangeArrowheads="1"/>
          </p:cNvSpPr>
          <p:nvPr/>
        </p:nvSpPr>
        <p:spPr bwMode="auto">
          <a:xfrm>
            <a:off x="7772400" y="2286000"/>
            <a:ext cx="1147763"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Random Error term, or residual</a:t>
            </a:r>
          </a:p>
        </p:txBody>
      </p:sp>
      <p:sp>
        <p:nvSpPr>
          <p:cNvPr id="24585" name="Rectangle 9"/>
          <p:cNvSpPr>
            <a:spLocks noChangeArrowheads="1"/>
          </p:cNvSpPr>
          <p:nvPr/>
        </p:nvSpPr>
        <p:spPr bwMode="auto">
          <a:xfrm>
            <a:off x="152400" y="3124200"/>
            <a:ext cx="183832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t>Dependent </a:t>
            </a:r>
            <a:r>
              <a:rPr lang="en-US" sz="2000" dirty="0" smtClean="0"/>
              <a:t>Variable </a:t>
            </a:r>
            <a:endParaRPr lang="en-US" sz="2000" dirty="0"/>
          </a:p>
        </p:txBody>
      </p:sp>
      <p:sp>
        <p:nvSpPr>
          <p:cNvPr id="24586" name="Line 10"/>
          <p:cNvSpPr>
            <a:spLocks noChangeShapeType="1"/>
          </p:cNvSpPr>
          <p:nvPr/>
        </p:nvSpPr>
        <p:spPr bwMode="auto">
          <a:xfrm>
            <a:off x="2971800" y="3200400"/>
            <a:ext cx="461963" cy="590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7" name="Line 11"/>
          <p:cNvSpPr>
            <a:spLocks noChangeShapeType="1"/>
          </p:cNvSpPr>
          <p:nvPr/>
        </p:nvSpPr>
        <p:spPr bwMode="auto">
          <a:xfrm>
            <a:off x="1524000" y="3505200"/>
            <a:ext cx="609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8" name="Line 12"/>
          <p:cNvSpPr>
            <a:spLocks noChangeShapeType="1"/>
          </p:cNvSpPr>
          <p:nvPr/>
        </p:nvSpPr>
        <p:spPr bwMode="auto">
          <a:xfrm flipH="1">
            <a:off x="5943600" y="3200400"/>
            <a:ext cx="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9" name="Line 13"/>
          <p:cNvSpPr>
            <a:spLocks noChangeShapeType="1"/>
          </p:cNvSpPr>
          <p:nvPr/>
        </p:nvSpPr>
        <p:spPr bwMode="auto">
          <a:xfrm rot="20940815" flipH="1">
            <a:off x="7162800" y="3444875"/>
            <a:ext cx="617538" cy="298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0" name="Rectangle 14"/>
          <p:cNvSpPr>
            <a:spLocks noChangeArrowheads="1"/>
          </p:cNvSpPr>
          <p:nvPr/>
        </p:nvSpPr>
        <p:spPr bwMode="auto">
          <a:xfrm>
            <a:off x="5638800" y="2514600"/>
            <a:ext cx="1604963"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Independent Variable</a:t>
            </a:r>
          </a:p>
        </p:txBody>
      </p:sp>
      <p:sp>
        <p:nvSpPr>
          <p:cNvPr id="24591" name="AutoShape 15"/>
          <p:cNvSpPr>
            <a:spLocks/>
          </p:cNvSpPr>
          <p:nvPr/>
        </p:nvSpPr>
        <p:spPr bwMode="auto">
          <a:xfrm rot="16200000" flipV="1">
            <a:off x="4569619" y="3431381"/>
            <a:ext cx="228600" cy="2662238"/>
          </a:xfrm>
          <a:prstGeom prst="leftBrace">
            <a:avLst>
              <a:gd name="adj1" fmla="val 97049"/>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2" name="Line 16"/>
          <p:cNvSpPr>
            <a:spLocks noChangeShapeType="1"/>
          </p:cNvSpPr>
          <p:nvPr/>
        </p:nvSpPr>
        <p:spPr bwMode="auto">
          <a:xfrm rot="-659185">
            <a:off x="4792663" y="3292475"/>
            <a:ext cx="227012" cy="396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3" name="AutoShape 17"/>
          <p:cNvSpPr>
            <a:spLocks/>
          </p:cNvSpPr>
          <p:nvPr/>
        </p:nvSpPr>
        <p:spPr bwMode="auto">
          <a:xfrm rot="16200000" flipV="1">
            <a:off x="6896100" y="4289425"/>
            <a:ext cx="228600" cy="914400"/>
          </a:xfrm>
          <a:prstGeom prst="leftBrace">
            <a:avLst>
              <a:gd name="adj1" fmla="val 33333"/>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4" name="Text Box 18"/>
          <p:cNvSpPr txBox="1">
            <a:spLocks noChangeArrowheads="1"/>
          </p:cNvSpPr>
          <p:nvPr/>
        </p:nvSpPr>
        <p:spPr bwMode="auto">
          <a:xfrm>
            <a:off x="6248400" y="4860925"/>
            <a:ext cx="177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Random Error</a:t>
            </a:r>
          </a:p>
          <a:p>
            <a:pPr eaLnBrk="0" hangingPunct="0"/>
            <a:r>
              <a:rPr lang="en-US" sz="2000"/>
              <a:t> component</a:t>
            </a:r>
          </a:p>
        </p:txBody>
      </p:sp>
      <p:sp>
        <p:nvSpPr>
          <p:cNvPr id="19" name="Rectangle 1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8768794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8" name="Rectangle 4"/>
          <p:cNvSpPr>
            <a:spLocks noGrp="1" noChangeArrowheads="1"/>
          </p:cNvSpPr>
          <p:nvPr>
            <p:ph type="title"/>
          </p:nvPr>
        </p:nvSpPr>
        <p:spPr/>
        <p:txBody>
          <a:bodyPr/>
          <a:lstStyle/>
          <a:p>
            <a:r>
              <a:rPr lang="en-US"/>
              <a:t>Population Linear Regression</a:t>
            </a:r>
          </a:p>
        </p:txBody>
      </p:sp>
      <p:sp>
        <p:nvSpPr>
          <p:cNvPr id="2663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9"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26660"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1"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2"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5" name="Rectangle 41"/>
          <p:cNvSpPr>
            <a:spLocks noChangeArrowheads="1"/>
          </p:cNvSpPr>
          <p:nvPr/>
        </p:nvSpPr>
        <p:spPr bwMode="auto">
          <a:xfrm>
            <a:off x="304800" y="3657600"/>
            <a:ext cx="19812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a:t>Predicted Value of y for x</a:t>
            </a:r>
            <a:r>
              <a:rPr lang="en-US" sz="2000" baseline="-25000"/>
              <a:t>i</a:t>
            </a:r>
            <a:r>
              <a:rPr lang="en-US" sz="2000"/>
              <a:t> </a:t>
            </a:r>
          </a:p>
        </p:txBody>
      </p:sp>
      <p:graphicFrame>
        <p:nvGraphicFramePr>
          <p:cNvPr id="26666" name="Object 42"/>
          <p:cNvGraphicFramePr>
            <a:graphicFrameLocks noChangeAspect="1"/>
          </p:cNvGraphicFramePr>
          <p:nvPr>
            <p:extLst>
              <p:ext uri="{D42A27DB-BD31-4B8C-83A1-F6EECF244321}">
                <p14:modId xmlns:p14="http://schemas.microsoft.com/office/powerpoint/2010/main" val="639171047"/>
              </p:ext>
            </p:extLst>
          </p:nvPr>
        </p:nvGraphicFramePr>
        <p:xfrm>
          <a:off x="3919538" y="1524000"/>
          <a:ext cx="3448050" cy="776288"/>
        </p:xfrm>
        <a:graphic>
          <a:graphicData uri="http://schemas.openxmlformats.org/presentationml/2006/ole">
            <mc:AlternateContent xmlns:mc="http://schemas.openxmlformats.org/markup-compatibility/2006">
              <mc:Choice xmlns:v="urn:schemas-microsoft-com:vml" Requires="v">
                <p:oleObj spid="_x0000_s136493"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538" y="1524000"/>
                        <a:ext cx="3448050" cy="7762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26667"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0" name="Line 46"/>
          <p:cNvSpPr>
            <a:spLocks noChangeShapeType="1"/>
          </p:cNvSpPr>
          <p:nvPr/>
        </p:nvSpPr>
        <p:spPr bwMode="auto">
          <a:xfrm>
            <a:off x="6629400" y="2286000"/>
            <a:ext cx="838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1" name="Rectangle 47"/>
          <p:cNvSpPr>
            <a:spLocks noChangeArrowheads="1"/>
          </p:cNvSpPr>
          <p:nvPr/>
        </p:nvSpPr>
        <p:spPr bwMode="auto">
          <a:xfrm>
            <a:off x="7010400" y="3200400"/>
            <a:ext cx="16764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400"/>
              <a:t>Slope = </a:t>
            </a:r>
            <a:r>
              <a:rPr lang="el-GR" sz="2400">
                <a:cs typeface="Arial" charset="0"/>
              </a:rPr>
              <a:t>β</a:t>
            </a:r>
            <a:r>
              <a:rPr lang="en-US" sz="2400" baseline="-25000">
                <a:cs typeface="Arial" charset="0"/>
              </a:rPr>
              <a:t>1</a:t>
            </a:r>
            <a:endParaRPr lang="el-GR" sz="2400" baseline="-25000">
              <a:cs typeface="Arial" charset="0"/>
            </a:endParaRPr>
          </a:p>
        </p:txBody>
      </p:sp>
      <p:sp>
        <p:nvSpPr>
          <p:cNvPr id="26672"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a:cs typeface="Arial" charset="0"/>
              </a:rPr>
              <a:t>β</a:t>
            </a:r>
            <a:r>
              <a:rPr lang="en-US" sz="2000" baseline="-25000" dirty="0">
                <a:cs typeface="Arial" charset="0"/>
              </a:rPr>
              <a:t>0</a:t>
            </a:r>
            <a:r>
              <a:rPr lang="en-US" sz="2000" dirty="0"/>
              <a:t>  </a:t>
            </a:r>
          </a:p>
        </p:txBody>
      </p:sp>
      <p:sp>
        <p:nvSpPr>
          <p:cNvPr id="26673" name="Text Box 49"/>
          <p:cNvSpPr txBox="1">
            <a:spLocks noChangeArrowheads="1"/>
          </p:cNvSpPr>
          <p:nvPr/>
        </p:nvSpPr>
        <p:spPr bwMode="auto">
          <a:xfrm>
            <a:off x="4267200" y="3124200"/>
            <a:ext cx="533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a:cs typeface="Arial" charset="0"/>
              </a:rPr>
              <a:t>ε</a:t>
            </a:r>
            <a:r>
              <a:rPr lang="en-US" sz="3200" baseline="-25000">
                <a:cs typeface="Arial" charset="0"/>
              </a:rPr>
              <a:t>i</a:t>
            </a:r>
            <a:endParaRPr lang="el-GR" sz="3200" baseline="-25000">
              <a:cs typeface="Arial" charset="0"/>
            </a:endParaRPr>
          </a:p>
        </p:txBody>
      </p:sp>
      <p:sp>
        <p:nvSpPr>
          <p:cNvPr id="50" name="Rectangle 47"/>
          <p:cNvSpPr>
            <a:spLocks noChangeArrowheads="1"/>
          </p:cNvSpPr>
          <p:nvPr/>
        </p:nvSpPr>
        <p:spPr bwMode="auto">
          <a:xfrm>
            <a:off x="5970588" y="43561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x-none" sz="2400" dirty="0" smtClean="0"/>
              <a:t>Regression Line</a:t>
            </a:r>
            <a:endParaRPr lang="el-GR" sz="2400" baseline="-25000" dirty="0">
              <a:cs typeface="Arial" charset="0"/>
            </a:endParaRPr>
          </a:p>
        </p:txBody>
      </p:sp>
      <p:sp>
        <p:nvSpPr>
          <p:cNvPr id="51" name="Line 3"/>
          <p:cNvSpPr>
            <a:spLocks noChangeShapeType="1"/>
          </p:cNvSpPr>
          <p:nvPr/>
        </p:nvSpPr>
        <p:spPr bwMode="auto">
          <a:xfrm flipH="1" flipV="1">
            <a:off x="5400674" y="3786188"/>
            <a:ext cx="569913" cy="728662"/>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2" name="Rectangle 51"/>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0545517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Estimated Regression </a:t>
            </a:r>
            <a:r>
              <a:rPr lang="en-US" dirty="0"/>
              <a:t>M</a:t>
            </a:r>
            <a:r>
              <a:rPr lang="en-US" dirty="0" smtClean="0"/>
              <a:t>odel</a:t>
            </a:r>
            <a:endParaRPr lang="en-US" dirty="0"/>
          </a:p>
        </p:txBody>
      </p:sp>
      <p:sp>
        <p:nvSpPr>
          <p:cNvPr id="26631" name="Line 7"/>
          <p:cNvSpPr>
            <a:spLocks noChangeShapeType="1"/>
          </p:cNvSpPr>
          <p:nvPr/>
        </p:nvSpPr>
        <p:spPr bwMode="auto">
          <a:xfrm flipV="1">
            <a:off x="2383104" y="4133849"/>
            <a:ext cx="6314809" cy="161926"/>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468313" y="4073912"/>
            <a:ext cx="18288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smtClean="0"/>
              <a:t>Estimated Intercept </a:t>
            </a:r>
            <a:r>
              <a:rPr lang="en-US" sz="2000" dirty="0"/>
              <a:t>=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0" name="Line 38"/>
          <p:cNvSpPr>
            <a:spLocks noChangeShapeType="1"/>
          </p:cNvSpPr>
          <p:nvPr/>
        </p:nvSpPr>
        <p:spPr bwMode="auto">
          <a:xfrm>
            <a:off x="8382001" y="4100512"/>
            <a:ext cx="0" cy="326061"/>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126163" y="4671063"/>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704013" y="4192588"/>
            <a:ext cx="1676400" cy="219075"/>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4" name="Object 2"/>
          <p:cNvGraphicFramePr>
            <a:graphicFrameLocks noChangeAspect="1"/>
          </p:cNvGraphicFramePr>
          <p:nvPr>
            <p:extLst>
              <p:ext uri="{D42A27DB-BD31-4B8C-83A1-F6EECF244321}">
                <p14:modId xmlns:p14="http://schemas.microsoft.com/office/powerpoint/2010/main" val="487247350"/>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7517"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5" name="Rectangle 47"/>
          <p:cNvSpPr>
            <a:spLocks noChangeArrowheads="1"/>
          </p:cNvSpPr>
          <p:nvPr/>
        </p:nvSpPr>
        <p:spPr bwMode="auto">
          <a:xfrm>
            <a:off x="2918472" y="4800600"/>
            <a:ext cx="283210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a:t>
            </a:r>
            <a:r>
              <a:rPr lang="x-none" sz="2400" dirty="0" smtClean="0"/>
              <a:t/>
            </a:r>
            <a:br>
              <a:rPr lang="x-none" sz="2400" dirty="0" smtClean="0"/>
            </a:br>
            <a:r>
              <a:rPr lang="x-none" sz="2400" dirty="0" smtClean="0"/>
              <a:t>Regression Line</a:t>
            </a:r>
            <a:endParaRPr lang="el-GR" sz="2400" baseline="-25000" dirty="0">
              <a:cs typeface="Arial" charset="0"/>
            </a:endParaRPr>
          </a:p>
        </p:txBody>
      </p:sp>
      <p:sp>
        <p:nvSpPr>
          <p:cNvPr id="46" name="Line 3"/>
          <p:cNvSpPr>
            <a:spLocks noChangeShapeType="1"/>
          </p:cNvSpPr>
          <p:nvPr/>
        </p:nvSpPr>
        <p:spPr bwMode="auto">
          <a:xfrm flipV="1">
            <a:off x="4114801" y="4295774"/>
            <a:ext cx="396874" cy="604838"/>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172090554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Better Estimate</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graphicFrame>
        <p:nvGraphicFramePr>
          <p:cNvPr id="70" name="Object 2"/>
          <p:cNvGraphicFramePr>
            <a:graphicFrameLocks noChangeAspect="1"/>
          </p:cNvGraphicFramePr>
          <p:nvPr>
            <p:extLst>
              <p:ext uri="{D42A27DB-BD31-4B8C-83A1-F6EECF244321}">
                <p14:modId xmlns:p14="http://schemas.microsoft.com/office/powerpoint/2010/main" val="1140047982"/>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8541"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Tree>
    <p:extLst>
      <p:ext uri="{BB962C8B-B14F-4D97-AF65-F5344CB8AC3E}">
        <p14:creationId xmlns:p14="http://schemas.microsoft.com/office/powerpoint/2010/main" val="77166405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Rectangle 4"/>
          <p:cNvSpPr>
            <a:spLocks noGrp="1" noChangeArrowheads="1"/>
          </p:cNvSpPr>
          <p:nvPr>
            <p:ph type="title"/>
          </p:nvPr>
        </p:nvSpPr>
        <p:spPr/>
        <p:txBody>
          <a:bodyPr/>
          <a:lstStyle/>
          <a:p>
            <a:r>
              <a:rPr lang="en-US" dirty="0" smtClean="0"/>
              <a:t>Estimated Regression Model</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 name="Rectangle 35"/>
          <p:cNvSpPr>
            <a:spLocks noChangeArrowheads="1"/>
          </p:cNvSpPr>
          <p:nvPr/>
        </p:nvSpPr>
        <p:spPr bwMode="auto">
          <a:xfrm>
            <a:off x="241300" y="2489200"/>
            <a:ext cx="20574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a:t>
            </a:r>
            <a:r>
              <a:rPr lang="en-US" sz="2000" dirty="0" smtClean="0"/>
              <a:t>y </a:t>
            </a:r>
            <a:r>
              <a:rPr lang="en-US" sz="2000" dirty="0"/>
              <a:t>for x</a:t>
            </a:r>
            <a:r>
              <a:rPr lang="en-US" sz="2000" baseline="-25000" dirty="0"/>
              <a:t>i</a:t>
            </a:r>
            <a:endParaRPr lang="en-US" sz="2400" b="1" baseline="-25000" dirty="0"/>
          </a:p>
        </p:txBody>
      </p:sp>
      <p:sp>
        <p:nvSpPr>
          <p:cNvPr id="62"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a:t>
            </a:r>
            <a:br>
              <a:rPr lang="en-US" sz="2000" dirty="0"/>
            </a:br>
            <a:r>
              <a:rPr lang="en-US" sz="2000" dirty="0" smtClean="0"/>
              <a:t> </a:t>
            </a:r>
            <a:r>
              <a:rPr lang="en-US" sz="2000" dirty="0"/>
              <a:t>for x</a:t>
            </a:r>
            <a:r>
              <a:rPr lang="en-US" sz="2000" baseline="-25000" dirty="0"/>
              <a:t>i</a:t>
            </a:r>
            <a:r>
              <a:rPr lang="en-US" sz="2000" dirty="0"/>
              <a:t> </a:t>
            </a:r>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sp>
        <p:nvSpPr>
          <p:cNvPr id="69"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graphicFrame>
        <p:nvGraphicFramePr>
          <p:cNvPr id="70" name="Object 2"/>
          <p:cNvGraphicFramePr>
            <a:graphicFrameLocks noChangeAspect="1"/>
          </p:cNvGraphicFramePr>
          <p:nvPr>
            <p:extLst>
              <p:ext uri="{D42A27DB-BD31-4B8C-83A1-F6EECF244321}">
                <p14:modId xmlns:p14="http://schemas.microsoft.com/office/powerpoint/2010/main" val="401086769"/>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9858"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1" name="Rectangle 13"/>
          <p:cNvSpPr>
            <a:spLocks noChangeArrowheads="1"/>
          </p:cNvSpPr>
          <p:nvPr/>
        </p:nvSpPr>
        <p:spPr bwMode="auto">
          <a:xfrm>
            <a:off x="2268538" y="6038850"/>
            <a:ext cx="6781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solidFill>
                  <a:schemeClr val="folHlink"/>
                </a:solidFill>
              </a:rPr>
              <a:t>The individual random error terms  </a:t>
            </a:r>
            <a:r>
              <a:rPr lang="en-US" sz="2000" dirty="0" err="1">
                <a:solidFill>
                  <a:schemeClr val="folHlink"/>
                </a:solidFill>
              </a:rPr>
              <a:t>e</a:t>
            </a:r>
            <a:r>
              <a:rPr lang="en-US" sz="2000" baseline="-25000" dirty="0" err="1">
                <a:solidFill>
                  <a:schemeClr val="folHlink"/>
                </a:solidFill>
              </a:rPr>
              <a:t>i</a:t>
            </a:r>
            <a:r>
              <a:rPr lang="en-US" sz="2000" dirty="0">
                <a:solidFill>
                  <a:schemeClr val="folHlink"/>
                </a:solidFill>
              </a:rPr>
              <a:t>  have a mean of zero</a:t>
            </a:r>
          </a:p>
        </p:txBody>
      </p:sp>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78" name="Freeform 40"/>
          <p:cNvSpPr>
            <a:spLocks/>
          </p:cNvSpPr>
          <p:nvPr/>
        </p:nvSpPr>
        <p:spPr bwMode="auto">
          <a:xfrm>
            <a:off x="2281238" y="39687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 name="Freeform 40"/>
          <p:cNvSpPr>
            <a:spLocks/>
          </p:cNvSpPr>
          <p:nvPr/>
        </p:nvSpPr>
        <p:spPr bwMode="auto">
          <a:xfrm>
            <a:off x="2281238" y="26606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9"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639527053"/>
              </p:ext>
            </p:extLst>
          </p:nvPr>
        </p:nvGraphicFramePr>
        <p:xfrm>
          <a:off x="677863" y="3790950"/>
          <a:ext cx="401637" cy="504825"/>
        </p:xfrm>
        <a:graphic>
          <a:graphicData uri="http://schemas.openxmlformats.org/presentationml/2006/ole">
            <mc:AlternateContent xmlns:mc="http://schemas.openxmlformats.org/markup-compatibility/2006">
              <mc:Choice xmlns:v="urn:schemas-microsoft-com:vml" Requires="v">
                <p:oleObj spid="_x0000_s139859" name="Equation" r:id="rId6" imgW="152400" imgH="215900" progId="Equation.3">
                  <p:embed/>
                </p:oleObj>
              </mc:Choice>
              <mc:Fallback>
                <p:oleObj name="Equation" r:id="rId6" imgW="152400" imgH="215900" progId="Equation.3">
                  <p:embed/>
                  <p:pic>
                    <p:nvPicPr>
                      <p:cNvPr id="0" name=""/>
                      <p:cNvPicPr/>
                      <p:nvPr/>
                    </p:nvPicPr>
                    <p:blipFill>
                      <a:blip r:embed="rId7"/>
                      <a:stretch>
                        <a:fillRect/>
                      </a:stretch>
                    </p:blipFill>
                    <p:spPr>
                      <a:xfrm>
                        <a:off x="677863" y="3790950"/>
                        <a:ext cx="401637" cy="504825"/>
                      </a:xfrm>
                      <a:prstGeom prst="rect">
                        <a:avLst/>
                      </a:prstGeom>
                    </p:spPr>
                  </p:pic>
                </p:oleObj>
              </mc:Fallback>
            </mc:AlternateContent>
          </a:graphicData>
        </a:graphic>
      </p:graphicFrame>
      <p:sp>
        <p:nvSpPr>
          <p:cNvPr id="55"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6"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Tree>
    <p:extLst>
      <p:ext uri="{BB962C8B-B14F-4D97-AF65-F5344CB8AC3E}">
        <p14:creationId xmlns:p14="http://schemas.microsoft.com/office/powerpoint/2010/main" val="15840051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Plausibility of the hypothesis </a:t>
            </a:r>
            <a:r>
              <a:rPr lang="en-US" dirty="0" smtClean="0"/>
              <a:t>(</a:t>
            </a:r>
            <a:r>
              <a:rPr lang="en-US" i="1" dirty="0" smtClean="0"/>
              <a:t>inference</a:t>
            </a:r>
            <a:r>
              <a:rPr lang="en-US" i="1" dirty="0"/>
              <a:t>)</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366755" y="2159001"/>
            <a:ext cx="126691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‘Prior’: </a:t>
            </a:r>
            <a:br>
              <a:rPr lang="en-US" dirty="0" smtClean="0"/>
            </a:br>
            <a:r>
              <a:rPr lang="en-US" dirty="0" smtClean="0"/>
              <a:t>Before the </a:t>
            </a:r>
          </a:p>
          <a:p>
            <a:r>
              <a:rPr lang="en-US" dirty="0" smtClean="0"/>
              <a:t>experiment</a:t>
            </a:r>
            <a:endParaRPr lang="en-US" dirty="0"/>
          </a:p>
        </p:txBody>
      </p:sp>
    </p:spTree>
    <p:extLst>
      <p:ext uri="{BB962C8B-B14F-4D97-AF65-F5344CB8AC3E}">
        <p14:creationId xmlns:p14="http://schemas.microsoft.com/office/powerpoint/2010/main" val="38884857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57" name="Object 4"/>
          <p:cNvGraphicFramePr>
            <a:graphicFrameLocks noChangeAspect="1"/>
          </p:cNvGraphicFramePr>
          <p:nvPr>
            <p:extLst>
              <p:ext uri="{D42A27DB-BD31-4B8C-83A1-F6EECF244321}">
                <p14:modId xmlns:p14="http://schemas.microsoft.com/office/powerpoint/2010/main" val="2779867461"/>
              </p:ext>
            </p:extLst>
          </p:nvPr>
        </p:nvGraphicFramePr>
        <p:xfrm>
          <a:off x="5167313" y="1153318"/>
          <a:ext cx="1016000" cy="823913"/>
        </p:xfrm>
        <a:graphic>
          <a:graphicData uri="http://schemas.openxmlformats.org/presentationml/2006/ole">
            <mc:AlternateContent xmlns:mc="http://schemas.openxmlformats.org/markup-compatibility/2006">
              <mc:Choice xmlns:v="urn:schemas-microsoft-com:vml" Requires="v">
                <p:oleObj spid="_x0000_s140589" name="Equation" r:id="rId3" imgW="342900" imgH="279400" progId="Equation.3">
                  <p:embed/>
                </p:oleObj>
              </mc:Choice>
              <mc:Fallback>
                <p:oleObj name="Equation" r:id="rId3" imgW="342900" imgH="279400" progId="Equation.3">
                  <p:embed/>
                  <p:pic>
                    <p:nvPicPr>
                      <p:cNvPr id="0" name=""/>
                      <p:cNvPicPr>
                        <a:picLocks noChangeAspect="1" noChangeArrowheads="1"/>
                      </p:cNvPicPr>
                      <p:nvPr/>
                    </p:nvPicPr>
                    <p:blipFill>
                      <a:blip r:embed="rId4"/>
                      <a:srcRect/>
                      <a:stretch>
                        <a:fillRect/>
                      </a:stretch>
                    </p:blipFill>
                    <p:spPr bwMode="auto">
                      <a:xfrm>
                        <a:off x="5167313" y="1153318"/>
                        <a:ext cx="1016000" cy="8239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58897363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3" name="Object 4"/>
          <p:cNvGraphicFramePr>
            <a:graphicFrameLocks noChangeAspect="1"/>
          </p:cNvGraphicFramePr>
          <p:nvPr>
            <p:extLst>
              <p:ext uri="{D42A27DB-BD31-4B8C-83A1-F6EECF244321}">
                <p14:modId xmlns:p14="http://schemas.microsoft.com/office/powerpoint/2010/main" val="4184386854"/>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1613"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4"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45"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Value </a:t>
            </a:r>
            <a:br>
              <a:rPr lang="en-US" sz="2000" dirty="0"/>
            </a:br>
            <a:r>
              <a:rPr lang="en-US" sz="2000" dirty="0" smtClean="0"/>
              <a:t> </a:t>
            </a:r>
            <a:r>
              <a:rPr lang="en-US" sz="2000" dirty="0"/>
              <a:t>for x</a:t>
            </a:r>
            <a:r>
              <a:rPr lang="en-US" sz="2000" baseline="-25000" dirty="0"/>
              <a:t>i</a:t>
            </a:r>
            <a:r>
              <a:rPr lang="en-US" sz="2000" dirty="0"/>
              <a:t> </a:t>
            </a:r>
          </a:p>
        </p:txBody>
      </p:sp>
      <p:sp>
        <p:nvSpPr>
          <p:cNvPr id="4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244018295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43" name="Object 4"/>
          <p:cNvGraphicFramePr>
            <a:graphicFrameLocks noChangeAspect="1"/>
          </p:cNvGraphicFramePr>
          <p:nvPr>
            <p:extLst>
              <p:ext uri="{D42A27DB-BD31-4B8C-83A1-F6EECF244321}">
                <p14:modId xmlns:p14="http://schemas.microsoft.com/office/powerpoint/2010/main" val="1329514949"/>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2932"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48" name="Object 4"/>
          <p:cNvGraphicFramePr>
            <a:graphicFrameLocks noChangeAspect="1"/>
          </p:cNvGraphicFramePr>
          <p:nvPr>
            <p:extLst>
              <p:ext uri="{D42A27DB-BD31-4B8C-83A1-F6EECF244321}">
                <p14:modId xmlns:p14="http://schemas.microsoft.com/office/powerpoint/2010/main" val="1540048163"/>
              </p:ext>
            </p:extLst>
          </p:nvPr>
        </p:nvGraphicFramePr>
        <p:xfrm>
          <a:off x="2416175" y="2632075"/>
          <a:ext cx="4662488" cy="1684338"/>
        </p:xfrm>
        <a:graphic>
          <a:graphicData uri="http://schemas.openxmlformats.org/presentationml/2006/ole">
            <mc:AlternateContent xmlns:mc="http://schemas.openxmlformats.org/markup-compatibility/2006">
              <mc:Choice xmlns:v="urn:schemas-microsoft-com:vml" Requires="v">
                <p:oleObj spid="_x0000_s142933" name="Equation" r:id="rId6" imgW="1574800" imgH="571500" progId="Equation.3">
                  <p:embed/>
                </p:oleObj>
              </mc:Choice>
              <mc:Fallback>
                <p:oleObj name="Equation" r:id="rId6" imgW="1574800" imgH="571500" progId="Equation.3">
                  <p:embed/>
                  <p:pic>
                    <p:nvPicPr>
                      <p:cNvPr id="0" name=""/>
                      <p:cNvPicPr>
                        <a:picLocks noChangeAspect="1" noChangeArrowheads="1"/>
                      </p:cNvPicPr>
                      <p:nvPr/>
                    </p:nvPicPr>
                    <p:blipFill>
                      <a:blip r:embed="rId7"/>
                      <a:srcRect/>
                      <a:stretch>
                        <a:fillRect/>
                      </a:stretch>
                    </p:blipFill>
                    <p:spPr bwMode="auto">
                      <a:xfrm>
                        <a:off x="2416175" y="2632075"/>
                        <a:ext cx="4662488" cy="168433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 name="Rectangle 5"/>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69406708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954132" y="310162"/>
            <a:ext cx="7758068" cy="990107"/>
          </a:xfrm>
        </p:spPr>
        <p:txBody>
          <a:bodyPr/>
          <a:lstStyle/>
          <a:p>
            <a:r>
              <a:rPr lang="en-US" dirty="0" smtClean="0"/>
              <a:t>Least Squares Regression Properties</a:t>
            </a:r>
            <a:endParaRPr lang="en-US" dirty="0"/>
          </a:p>
        </p:txBody>
      </p:sp>
      <p:sp>
        <p:nvSpPr>
          <p:cNvPr id="400387" name="Rectangle 3"/>
          <p:cNvSpPr>
            <a:spLocks noGrp="1" noChangeArrowheads="1"/>
          </p:cNvSpPr>
          <p:nvPr>
            <p:ph idx="1"/>
          </p:nvPr>
        </p:nvSpPr>
        <p:spPr/>
        <p:txBody>
          <a:bodyPr/>
          <a:lstStyle/>
          <a:p>
            <a:pPr marL="0" indent="0">
              <a:buNone/>
            </a:pPr>
            <a:r>
              <a:rPr lang="en-US" dirty="0" smtClean="0"/>
              <a:t>The sum of the residuals from the least squares regression line is 0.</a:t>
            </a:r>
          </a:p>
          <a:p>
            <a:pPr marL="0" indent="0">
              <a:buNone/>
            </a:pPr>
            <a:r>
              <a:rPr lang="en-US" dirty="0" smtClean="0"/>
              <a:t>The sum of the squared residuals is a minimum.</a:t>
            </a:r>
          </a:p>
          <a:p>
            <a:pPr marL="0" indent="0">
              <a:buNone/>
            </a:pPr>
            <a:r>
              <a:rPr lang="en-US" dirty="0" smtClean="0"/>
              <a:t>The simple regression line always passes through the mean of the y variable and the mean of the x variable.</a:t>
            </a:r>
          </a:p>
          <a:p>
            <a:pPr marL="0" indent="0">
              <a:buNone/>
            </a:pPr>
            <a:r>
              <a:rPr lang="en-US" dirty="0" smtClean="0"/>
              <a:t>The least squares coefficients are unbiased estimates of </a:t>
            </a:r>
            <a:r>
              <a:rPr lang="en-US" dirty="0" smtClean="0">
                <a:sym typeface="Symbol" charset="0"/>
              </a:rPr>
              <a:t></a:t>
            </a:r>
            <a:r>
              <a:rPr lang="en-US" baseline="-25000" dirty="0" smtClean="0">
                <a:sym typeface="Symbol" charset="0"/>
              </a:rPr>
              <a:t>0</a:t>
            </a:r>
            <a:r>
              <a:rPr lang="en-US" dirty="0" smtClean="0">
                <a:sym typeface="Symbol" charset="0"/>
              </a:rPr>
              <a:t> and </a:t>
            </a:r>
            <a:r>
              <a:rPr lang="en-US" baseline="-25000" dirty="0" smtClean="0">
                <a:sym typeface="Symbol" charset="0"/>
              </a:rPr>
              <a:t>1</a:t>
            </a:r>
            <a:r>
              <a:rPr lang="en-US" dirty="0" smtClean="0">
                <a:sym typeface="Symbol" charset="0"/>
              </a:rPr>
              <a:t>.</a:t>
            </a:r>
            <a:endParaRPr lang="en-US" dirty="0"/>
          </a:p>
        </p:txBody>
      </p:sp>
      <p:sp>
        <p:nvSpPr>
          <p:cNvPr id="2" name="Rectangle 1"/>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29148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Linear Regression </a:t>
            </a:r>
            <a:r>
              <a:rPr lang="en-US" dirty="0"/>
              <a:t>Assumptions</a:t>
            </a:r>
          </a:p>
        </p:txBody>
      </p:sp>
      <p:sp>
        <p:nvSpPr>
          <p:cNvPr id="25603" name="Rectangle 3"/>
          <p:cNvSpPr>
            <a:spLocks noGrp="1" noChangeArrowheads="1"/>
          </p:cNvSpPr>
          <p:nvPr>
            <p:ph idx="1"/>
          </p:nvPr>
        </p:nvSpPr>
        <p:spPr>
          <a:xfrm>
            <a:off x="1128943" y="1707453"/>
            <a:ext cx="7048804" cy="4379976"/>
          </a:xfrm>
        </p:spPr>
        <p:txBody>
          <a:bodyPr/>
          <a:lstStyle/>
          <a:p>
            <a:pPr marL="0" indent="0" defTabSz="852488">
              <a:lnSpc>
                <a:spcPct val="90000"/>
              </a:lnSpc>
              <a:spcBef>
                <a:spcPct val="40000"/>
              </a:spcBef>
              <a:buNone/>
            </a:pPr>
            <a:r>
              <a:rPr lang="en-US" dirty="0"/>
              <a:t>Error values (</a:t>
            </a:r>
            <a:r>
              <a:rPr lang="el-GR" dirty="0"/>
              <a:t>ε</a:t>
            </a:r>
            <a:r>
              <a:rPr lang="en-US" dirty="0"/>
              <a:t>) are statistically independent</a:t>
            </a:r>
          </a:p>
          <a:p>
            <a:pPr marL="0" indent="0" defTabSz="852488">
              <a:lnSpc>
                <a:spcPct val="90000"/>
              </a:lnSpc>
              <a:spcBef>
                <a:spcPct val="40000"/>
              </a:spcBef>
              <a:buNone/>
            </a:pPr>
            <a:r>
              <a:rPr lang="en-US" dirty="0"/>
              <a:t>Error values are normally distributed </a:t>
            </a:r>
            <a:r>
              <a:rPr lang="en-US" dirty="0" smtClean="0"/>
              <a:t/>
            </a:r>
            <a:br>
              <a:rPr lang="en-US" dirty="0" smtClean="0"/>
            </a:br>
            <a:r>
              <a:rPr lang="en-US" dirty="0" smtClean="0"/>
              <a:t>for </a:t>
            </a:r>
            <a:r>
              <a:rPr lang="en-US" dirty="0"/>
              <a:t>any given value of  x</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is </a:t>
            </a:r>
            <a:r>
              <a:rPr lang="en-US" dirty="0"/>
              <a:t>normal</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has </a:t>
            </a:r>
            <a:r>
              <a:rPr lang="en-US" dirty="0"/>
              <a:t>constant variance</a:t>
            </a:r>
          </a:p>
          <a:p>
            <a:pPr marL="0" indent="0" defTabSz="852488">
              <a:lnSpc>
                <a:spcPct val="90000"/>
              </a:lnSpc>
              <a:spcBef>
                <a:spcPct val="40000"/>
              </a:spcBef>
              <a:buNone/>
            </a:pPr>
            <a:r>
              <a:rPr lang="en-US" dirty="0"/>
              <a:t>The underlying relationship between the x variable and the y variable is linear</a:t>
            </a:r>
          </a:p>
        </p:txBody>
      </p:sp>
      <p:sp>
        <p:nvSpPr>
          <p:cNvPr id="4" name="Rectangle 3"/>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425247020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66800" y="1828800"/>
            <a:ext cx="7226300" cy="1371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p>
        </p:txBody>
      </p:sp>
      <p:sp>
        <p:nvSpPr>
          <p:cNvPr id="32771" name="Rectangle 3"/>
          <p:cNvSpPr>
            <a:spLocks noGrp="1" noChangeArrowheads="1"/>
          </p:cNvSpPr>
          <p:nvPr>
            <p:ph type="title"/>
          </p:nvPr>
        </p:nvSpPr>
        <p:spPr/>
        <p:txBody>
          <a:bodyPr/>
          <a:lstStyle/>
          <a:p>
            <a:pPr defTabSz="852488"/>
            <a:r>
              <a:rPr lang="en-US" sz="4000"/>
              <a:t>Simple Linear Regression Example</a:t>
            </a:r>
          </a:p>
        </p:txBody>
      </p:sp>
      <p:sp>
        <p:nvSpPr>
          <p:cNvPr id="32772" name="Rectangle 4"/>
          <p:cNvSpPr>
            <a:spLocks noGrp="1" noChangeArrowheads="1"/>
          </p:cNvSpPr>
          <p:nvPr>
            <p:ph idx="1"/>
          </p:nvPr>
        </p:nvSpPr>
        <p:spPr/>
        <p:txBody>
          <a:bodyPr/>
          <a:lstStyle/>
          <a:p>
            <a:pPr marL="0" indent="0" defTabSz="852488">
              <a:buNone/>
            </a:pPr>
            <a:r>
              <a:rPr lang="en-US" dirty="0">
                <a:solidFill>
                  <a:schemeClr val="bg1"/>
                </a:solidFill>
              </a:rPr>
              <a:t>A real estate agent wishes to examine the relationship between the selling price of a home and its size (measured in square feet)</a:t>
            </a:r>
          </a:p>
          <a:p>
            <a:pPr marL="320675" indent="-320675" defTabSz="852488"/>
            <a:endParaRPr lang="en-US" sz="1600" dirty="0"/>
          </a:p>
          <a:p>
            <a:pPr marL="320675" indent="-320675" defTabSz="852488"/>
            <a:r>
              <a:rPr lang="en-US" dirty="0"/>
              <a:t>A random sample of 10 houses is selected</a:t>
            </a:r>
          </a:p>
          <a:p>
            <a:pPr marL="693738" lvl="1" indent="-268288" defTabSz="852488"/>
            <a:r>
              <a:rPr lang="en-US" sz="3200" dirty="0">
                <a:solidFill>
                  <a:schemeClr val="folHlink"/>
                </a:solidFill>
              </a:rPr>
              <a:t>Dependent variable (y) = house price in $1000s</a:t>
            </a:r>
          </a:p>
          <a:p>
            <a:pPr marL="693738" lvl="1" indent="-268288" defTabSz="852488"/>
            <a:r>
              <a:rPr lang="en-US" sz="3200" dirty="0">
                <a:solidFill>
                  <a:schemeClr val="folHlink"/>
                </a:solidFill>
              </a:rPr>
              <a:t>Independent variable (x) = square feet</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244274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defTabSz="852488"/>
            <a:r>
              <a:rPr lang="en-US" sz="4000"/>
              <a:t>Sample Data for House Price Model</a:t>
            </a:r>
          </a:p>
        </p:txBody>
      </p:sp>
      <p:graphicFrame>
        <p:nvGraphicFramePr>
          <p:cNvPr id="33795" name="Group 3"/>
          <p:cNvGraphicFramePr>
            <a:graphicFrameLocks noGrp="1"/>
          </p:cNvGraphicFramePr>
          <p:nvPr>
            <p:extLst>
              <p:ext uri="{D42A27DB-BD31-4B8C-83A1-F6EECF244321}">
                <p14:modId xmlns:p14="http://schemas.microsoft.com/office/powerpoint/2010/main" val="616136341"/>
              </p:ext>
            </p:extLst>
          </p:nvPr>
        </p:nvGraphicFramePr>
        <p:xfrm>
          <a:off x="1524000" y="1600200"/>
          <a:ext cx="6096000" cy="4724400"/>
        </p:xfrm>
        <a:graphic>
          <a:graphicData uri="http://schemas.openxmlformats.org/drawingml/2006/table">
            <a:tbl>
              <a:tblPr firstRow="1">
                <a:tableStyleId>{5C22544A-7EE6-4342-B048-85BDC9FD1C3A}</a:tableStyleId>
              </a:tblPr>
              <a:tblGrid>
                <a:gridCol w="3149600"/>
                <a:gridCol w="2946400"/>
              </a:tblGrid>
              <a:tr h="609600">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House Price in $</a:t>
                      </a:r>
                      <a:r>
                        <a:rPr kumimoji="0" lang="en-US" sz="2100" u="none" strike="noStrike" cap="none" normalizeH="0" baseline="0" dirty="0" smtClean="0">
                          <a:ln>
                            <a:noFill/>
                          </a:ln>
                          <a:effectLst/>
                        </a:rPr>
                        <a:t>1000s (</a:t>
                      </a:r>
                      <a:r>
                        <a:rPr kumimoji="0" lang="en-US" sz="2100" u="none" strike="noStrike" cap="none" normalizeH="0" baseline="0" dirty="0">
                          <a:ln>
                            <a:noFill/>
                          </a:ln>
                          <a:effectLst/>
                        </a:rPr>
                        <a:t>y)</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Square Feet </a:t>
                      </a:r>
                      <a:r>
                        <a:rPr kumimoji="0" lang="en-US" sz="2100" u="none" strike="noStrike" cap="none" normalizeH="0" baseline="0" dirty="0" smtClean="0">
                          <a:ln>
                            <a:noFill/>
                          </a:ln>
                          <a:effectLst/>
                        </a:rPr>
                        <a:t>(</a:t>
                      </a:r>
                      <a:r>
                        <a:rPr kumimoji="0" lang="en-US" sz="2100" u="none" strike="noStrike" cap="none" normalizeH="0" baseline="0" dirty="0">
                          <a:ln>
                            <a:noFill/>
                          </a:ln>
                          <a:effectLst/>
                        </a:rPr>
                        <a:t>x)</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312</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1600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279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1700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308</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1875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199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1100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1550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405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2350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324</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1425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255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1700</a:t>
                      </a:r>
                      <a:endParaRPr kumimoji="0" lang="en-US" sz="2100" b="1"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34771936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3954"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3955"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212769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4978"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4979"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000" dirty="0"/>
              <a:t>Intercept </a:t>
            </a:r>
          </a:p>
          <a:p>
            <a:pPr eaLnBrk="0" hangingPunct="0">
              <a:lnSpc>
                <a:spcPct val="40000"/>
              </a:lnSpc>
              <a:spcBef>
                <a:spcPct val="50000"/>
              </a:spcBef>
            </a:pPr>
            <a:r>
              <a:rPr lang="en-US" sz="2000" dirty="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5529714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6002"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extLst>
              <p:ext uri="{D42A27DB-BD31-4B8C-83A1-F6EECF244321}">
                <p14:modId xmlns:p14="http://schemas.microsoft.com/office/powerpoint/2010/main" val="1322173612"/>
              </p:ext>
            </p:extLst>
          </p:nvPr>
        </p:nvGraphicFramePr>
        <p:xfrm>
          <a:off x="2082800" y="5943600"/>
          <a:ext cx="5530850" cy="365125"/>
        </p:xfrm>
        <a:graphic>
          <a:graphicData uri="http://schemas.openxmlformats.org/presentationml/2006/ole">
            <mc:AlternateContent xmlns:mc="http://schemas.openxmlformats.org/markup-compatibility/2006">
              <mc:Choice xmlns:v="urn:schemas-microsoft-com:vml" Requires="v">
                <p:oleObj spid="_x0000_s146003" name="Equation" r:id="rId6" imgW="3086100" imgH="203200" progId="Equation.3">
                  <p:embed/>
                </p:oleObj>
              </mc:Choice>
              <mc:Fallback>
                <p:oleObj name="Equation" r:id="rId6" imgW="3086100" imgH="203200" progId="Equation.3">
                  <p:embed/>
                  <p:pic>
                    <p:nvPicPr>
                      <p:cNvPr id="0" name=""/>
                      <p:cNvPicPr>
                        <a:picLocks noChangeAspect="1" noChangeArrowheads="1"/>
                      </p:cNvPicPr>
                      <p:nvPr/>
                    </p:nvPicPr>
                    <p:blipFill>
                      <a:blip r:embed="rId7"/>
                      <a:srcRect/>
                      <a:stretch>
                        <a:fillRect/>
                      </a:stretch>
                    </p:blipFill>
                    <p:spPr bwMode="auto">
                      <a:xfrm>
                        <a:off x="2082800" y="5943600"/>
                        <a:ext cx="5530850"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r>
              <a:rPr lang="en-US" sz="2000" dirty="0"/>
              <a:t>Slope </a:t>
            </a:r>
          </a:p>
          <a:p>
            <a:pPr eaLnBrk="0" hangingPunct="0"/>
            <a:r>
              <a:rPr lang="en-US" sz="2000" dirty="0"/>
              <a:t>= 0.10977</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8923764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a:t>S</a:t>
            </a:r>
            <a:r>
              <a:rPr lang="en-US" dirty="0" smtClean="0"/>
              <a:t>tatistical significance’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234573" y="4346223"/>
            <a:ext cx="118000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Calculated </a:t>
            </a:r>
            <a:br>
              <a:rPr lang="en-US" dirty="0" smtClean="0"/>
            </a:br>
            <a:r>
              <a:rPr lang="en-US" i="1" dirty="0" smtClean="0"/>
              <a:t>p </a:t>
            </a:r>
            <a:r>
              <a:rPr lang="en-US" dirty="0" smtClean="0"/>
              <a:t>value</a:t>
            </a:r>
            <a:endParaRPr lang="en-US" dirty="0"/>
          </a:p>
        </p:txBody>
      </p:sp>
    </p:spTree>
    <p:extLst>
      <p:ext uri="{BB962C8B-B14F-4D97-AF65-F5344CB8AC3E}">
        <p14:creationId xmlns:p14="http://schemas.microsoft.com/office/powerpoint/2010/main" val="98333542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763961349"/>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418688589"/>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6733"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798111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333806728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211656474"/>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8050"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92200" y="388938"/>
            <a:ext cx="75946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3720241726"/>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8051"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8721152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148603663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820838902"/>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9074"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2422533032"/>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9075"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219200" y="5499662"/>
            <a:ext cx="7315200" cy="9842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900"/>
              <a:t>The predicted price for a house with 2000 square feet is 317.85($1,000s) = $317,850</a:t>
            </a:r>
          </a:p>
        </p:txBody>
      </p:sp>
      <p:sp>
        <p:nvSpPr>
          <p:cNvPr id="11" name="Rectangle 1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71054162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smtClean="0"/>
              <a:t>Coefficient of Determination</a:t>
            </a:r>
            <a:endParaRPr lang="en-US" sz="4000" dirty="0"/>
          </a:p>
        </p:txBody>
      </p:sp>
      <p:sp>
        <p:nvSpPr>
          <p:cNvPr id="2" name="Content Placeholder 1"/>
          <p:cNvSpPr>
            <a:spLocks noGrp="1"/>
          </p:cNvSpPr>
          <p:nvPr>
            <p:ph idx="1"/>
          </p:nvPr>
        </p:nvSpPr>
        <p:spPr/>
        <p:txBody>
          <a:bodyPr/>
          <a:lstStyle/>
          <a:p>
            <a:pPr marL="0" indent="0">
              <a:buNone/>
            </a:pPr>
            <a:endParaRPr lang="en-US" dirty="0" smtClean="0"/>
          </a:p>
          <a:p>
            <a:pPr marL="0" indent="0">
              <a:buNone/>
            </a:pPr>
            <a:r>
              <a:rPr lang="en-US" dirty="0" smtClean="0"/>
              <a:t>					  after minimizing</a:t>
            </a:r>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9" name="Object 4"/>
          <p:cNvGraphicFramePr>
            <a:graphicFrameLocks noChangeAspect="1"/>
          </p:cNvGraphicFramePr>
          <p:nvPr>
            <p:extLst>
              <p:ext uri="{D42A27DB-BD31-4B8C-83A1-F6EECF244321}">
                <p14:modId xmlns:p14="http://schemas.microsoft.com/office/powerpoint/2010/main" val="1358996772"/>
              </p:ext>
            </p:extLst>
          </p:nvPr>
        </p:nvGraphicFramePr>
        <p:xfrm>
          <a:off x="1088989" y="2005743"/>
          <a:ext cx="2256189" cy="1194514"/>
        </p:xfrm>
        <a:graphic>
          <a:graphicData uri="http://schemas.openxmlformats.org/presentationml/2006/ole">
            <mc:AlternateContent xmlns:mc="http://schemas.openxmlformats.org/markup-compatibility/2006">
              <mc:Choice xmlns:v="urn:schemas-microsoft-com:vml" Requires="v">
                <p:oleObj spid="_x0000_s1263" name="Equation" r:id="rId4" imgW="1003300" imgH="533400" progId="Equation.3">
                  <p:embed/>
                </p:oleObj>
              </mc:Choice>
              <mc:Fallback>
                <p:oleObj name="Equation" r:id="rId4" imgW="1003300" imgH="533400" progId="Equation.3">
                  <p:embed/>
                  <p:pic>
                    <p:nvPicPr>
                      <p:cNvPr id="0" name=""/>
                      <p:cNvPicPr>
                        <a:picLocks noChangeAspect="1" noChangeArrowheads="1"/>
                      </p:cNvPicPr>
                      <p:nvPr/>
                    </p:nvPicPr>
                    <p:blipFill>
                      <a:blip r:embed="rId5"/>
                      <a:srcRect/>
                      <a:stretch>
                        <a:fillRect/>
                      </a:stretch>
                    </p:blipFill>
                    <p:spPr bwMode="auto">
                      <a:xfrm>
                        <a:off x="1088989" y="2005743"/>
                        <a:ext cx="2256189" cy="1194514"/>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799748171"/>
              </p:ext>
            </p:extLst>
          </p:nvPr>
        </p:nvGraphicFramePr>
        <p:xfrm>
          <a:off x="6168469" y="2409750"/>
          <a:ext cx="2294930" cy="605833"/>
        </p:xfrm>
        <a:graphic>
          <a:graphicData uri="http://schemas.openxmlformats.org/presentationml/2006/ole">
            <mc:AlternateContent xmlns:mc="http://schemas.openxmlformats.org/markup-compatibility/2006">
              <mc:Choice xmlns:v="urn:schemas-microsoft-com:vml" Requires="v">
                <p:oleObj spid="_x0000_s1264" name="Equation" r:id="rId6" imgW="1054100" imgH="279400" progId="Equation.3">
                  <p:embed/>
                </p:oleObj>
              </mc:Choice>
              <mc:Fallback>
                <p:oleObj name="Equation" r:id="rId6" imgW="1054100" imgH="279400" progId="Equation.3">
                  <p:embed/>
                  <p:pic>
                    <p:nvPicPr>
                      <p:cNvPr id="0" name=""/>
                      <p:cNvPicPr>
                        <a:picLocks noChangeAspect="1" noChangeArrowheads="1"/>
                      </p:cNvPicPr>
                      <p:nvPr/>
                    </p:nvPicPr>
                    <p:blipFill>
                      <a:blip r:embed="rId7"/>
                      <a:srcRect/>
                      <a:stretch>
                        <a:fillRect/>
                      </a:stretch>
                    </p:blipFill>
                    <p:spPr bwMode="auto">
                      <a:xfrm>
                        <a:off x="6168469" y="2409750"/>
                        <a:ext cx="2294930" cy="605833"/>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121304107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Tree>
    <p:extLst>
      <p:ext uri="{BB962C8B-B14F-4D97-AF65-F5344CB8AC3E}">
        <p14:creationId xmlns:p14="http://schemas.microsoft.com/office/powerpoint/2010/main" val="233436019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3420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a:t>
            </a:r>
            <a:r>
              <a:rPr lang="en-US" dirty="0"/>
              <a:t>Variation attributable to factors other than the relationship between x and y</a:t>
            </a:r>
          </a:p>
        </p:txBody>
      </p:sp>
    </p:spTree>
    <p:extLst>
      <p:ext uri="{BB962C8B-B14F-4D97-AF65-F5344CB8AC3E}">
        <p14:creationId xmlns:p14="http://schemas.microsoft.com/office/powerpoint/2010/main" val="383182768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204347"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dirty="0" smtClean="0"/>
              <a:t>Unexplained error in House Price Model (SSE)</a:t>
            </a:r>
            <a:endParaRPr lang="en-US" dirty="0"/>
          </a:p>
        </p:txBody>
      </p:sp>
      <p:sp>
        <p:nvSpPr>
          <p:cNvPr id="36869" name="Rectangle 5"/>
          <p:cNvSpPr>
            <a:spLocks noGrp="1" noChangeArrowheads="1"/>
          </p:cNvSpPr>
          <p:nvPr>
            <p:ph idx="1"/>
          </p:nvPr>
        </p:nvSpPr>
        <p:spPr>
          <a:xfrm>
            <a:off x="1128942" y="1847153"/>
            <a:ext cx="8015058" cy="4379976"/>
          </a:xfrm>
        </p:spPr>
        <p:txBody>
          <a:bodyPr/>
          <a:lstStyle/>
          <a:p>
            <a:pPr marL="0" indent="0">
              <a:buNone/>
            </a:pPr>
            <a:endParaRPr lang="en-US" dirty="0"/>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204348"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31038" y="3381744"/>
            <a:ext cx="1719368" cy="101309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Unexplained variation makes R</a:t>
            </a:r>
            <a:r>
              <a:rPr lang="en-US" sz="2000" baseline="30000" dirty="0" smtClean="0"/>
              <a:t>2</a:t>
            </a:r>
            <a:r>
              <a:rPr lang="en-US" sz="2000" dirty="0" smtClean="0"/>
              <a:t> .581</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5915424" y="3413295"/>
            <a:ext cx="1060184"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cxnSp>
        <p:nvCxnSpPr>
          <p:cNvPr id="3" name="Straight Connector 2"/>
          <p:cNvCxnSpPr/>
          <p:nvPr/>
        </p:nvCxnSpPr>
        <p:spPr>
          <a:xfrm>
            <a:off x="5950216" y="304800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801415" y="3505200"/>
            <a:ext cx="0" cy="33655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775616" y="283539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610054" y="338174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2"/>
          <p:cNvSpPr>
            <a:spLocks/>
          </p:cNvSpPr>
          <p:nvPr/>
        </p:nvSpPr>
        <p:spPr bwMode="auto">
          <a:xfrm>
            <a:off x="4801415" y="3982260"/>
            <a:ext cx="2174193"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15905007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839609"/>
            <a:ext cx="2970213"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Used to calculate Standard Error of regression</a:t>
            </a:r>
            <a:endParaRPr lang="en-US" dirty="0"/>
          </a:p>
        </p:txBody>
      </p:sp>
    </p:spTree>
    <p:extLst>
      <p:ext uri="{BB962C8B-B14F-4D97-AF65-F5344CB8AC3E}">
        <p14:creationId xmlns:p14="http://schemas.microsoft.com/office/powerpoint/2010/main" val="7618018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Standard Error of Estimate</a:t>
            </a:r>
          </a:p>
        </p:txBody>
      </p:sp>
      <p:sp>
        <p:nvSpPr>
          <p:cNvPr id="50179" name="Rectangle 3"/>
          <p:cNvSpPr>
            <a:spLocks noGrp="1" noChangeArrowheads="1"/>
          </p:cNvSpPr>
          <p:nvPr>
            <p:ph type="body" idx="1"/>
          </p:nvPr>
        </p:nvSpPr>
        <p:spPr>
          <a:xfrm>
            <a:off x="1301030" y="1676400"/>
            <a:ext cx="7614369" cy="1371600"/>
          </a:xfrm>
        </p:spPr>
        <p:txBody>
          <a:bodyPr/>
          <a:lstStyle/>
          <a:p>
            <a:pPr marL="0" indent="0">
              <a:buNone/>
            </a:pPr>
            <a:r>
              <a:rPr lang="en-US" dirty="0"/>
              <a:t>The standard deviation of the variation of observations around the regression line is estimated by</a:t>
            </a:r>
          </a:p>
        </p:txBody>
      </p:sp>
      <p:graphicFrame>
        <p:nvGraphicFramePr>
          <p:cNvPr id="50180" name="Object 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205647"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181" name="Object 5"/>
          <p:cNvGraphicFramePr>
            <a:graphicFrameLocks noChangeAspect="1"/>
          </p:cNvGraphicFramePr>
          <p:nvPr>
            <p:extLst>
              <p:ext uri="{D42A27DB-BD31-4B8C-83A1-F6EECF244321}">
                <p14:modId xmlns:p14="http://schemas.microsoft.com/office/powerpoint/2010/main" val="1413992927"/>
              </p:ext>
            </p:extLst>
          </p:nvPr>
        </p:nvGraphicFramePr>
        <p:xfrm>
          <a:off x="2679700" y="3200400"/>
          <a:ext cx="3251200" cy="1471613"/>
        </p:xfrm>
        <a:graphic>
          <a:graphicData uri="http://schemas.openxmlformats.org/presentationml/2006/ole">
            <mc:AlternateContent xmlns:mc="http://schemas.openxmlformats.org/markup-compatibility/2006">
              <mc:Choice xmlns:v="urn:schemas-microsoft-com:vml" Requires="v">
                <p:oleObj spid="_x0000_s205648" name="Equation" r:id="rId5" imgW="977760" imgH="444240" progId="Equation.3">
                  <p:embed/>
                </p:oleObj>
              </mc:Choice>
              <mc:Fallback>
                <p:oleObj name="Equation" r:id="rId5" imgW="977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3200400"/>
                        <a:ext cx="3251200" cy="14716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50182" name="Rectangle 6"/>
          <p:cNvSpPr>
            <a:spLocks noChangeArrowheads="1"/>
          </p:cNvSpPr>
          <p:nvPr/>
        </p:nvSpPr>
        <p:spPr bwMode="auto">
          <a:xfrm>
            <a:off x="1600200" y="4800600"/>
            <a:ext cx="70866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solidFill>
                  <a:srgbClr val="000000"/>
                </a:solidFill>
              </a:rPr>
              <a:t>Where</a:t>
            </a:r>
          </a:p>
          <a:p>
            <a:pPr eaLnBrk="0" hangingPunct="0"/>
            <a:r>
              <a:rPr lang="en-US" sz="2000" dirty="0">
                <a:solidFill>
                  <a:srgbClr val="000000"/>
                </a:solidFill>
              </a:rPr>
              <a:t>	SSE  = Sum of squares </a:t>
            </a:r>
            <a:r>
              <a:rPr lang="en-US" sz="2000" dirty="0" smtClean="0">
                <a:solidFill>
                  <a:srgbClr val="000000"/>
                </a:solidFill>
              </a:rPr>
              <a:t>error </a:t>
            </a:r>
            <a:endParaRPr lang="en-US" sz="2000" dirty="0">
              <a:solidFill>
                <a:srgbClr val="000000"/>
              </a:solidFill>
            </a:endParaRPr>
          </a:p>
          <a:p>
            <a:pPr eaLnBrk="0" hangingPunct="0"/>
            <a:r>
              <a:rPr lang="en-US" sz="2000" dirty="0">
                <a:solidFill>
                  <a:srgbClr val="000000"/>
                </a:solidFill>
              </a:rPr>
              <a:t>	      n = Sample size</a:t>
            </a:r>
          </a:p>
          <a:p>
            <a:pPr eaLnBrk="0" hangingPunct="0"/>
            <a:r>
              <a:rPr lang="en-US" sz="2000" dirty="0">
                <a:solidFill>
                  <a:srgbClr val="000000"/>
                </a:solidFill>
              </a:rPr>
              <a:t>   	      k = number of independent variables in the model</a:t>
            </a:r>
          </a:p>
        </p:txBody>
      </p:sp>
      <p:graphicFrame>
        <p:nvGraphicFramePr>
          <p:cNvPr id="7" name="Object 9"/>
          <p:cNvGraphicFramePr>
            <a:graphicFrameLocks noChangeAspect="1"/>
          </p:cNvGraphicFramePr>
          <p:nvPr>
            <p:extLst>
              <p:ext uri="{D42A27DB-BD31-4B8C-83A1-F6EECF244321}">
                <p14:modId xmlns:p14="http://schemas.microsoft.com/office/powerpoint/2010/main" val="1446389737"/>
              </p:ext>
            </p:extLst>
          </p:nvPr>
        </p:nvGraphicFramePr>
        <p:xfrm>
          <a:off x="5288612" y="5038911"/>
          <a:ext cx="2657475" cy="576263"/>
        </p:xfrm>
        <a:graphic>
          <a:graphicData uri="http://schemas.openxmlformats.org/presentationml/2006/ole">
            <mc:AlternateContent xmlns:mc="http://schemas.openxmlformats.org/markup-compatibility/2006">
              <mc:Choice xmlns:v="urn:schemas-microsoft-com:vml" Requires="v">
                <p:oleObj spid="_x0000_s205649" name="Equation" r:id="rId7" imgW="1168200" imgH="253800" progId="Equation.3">
                  <p:embed/>
                </p:oleObj>
              </mc:Choice>
              <mc:Fallback>
                <p:oleObj name="Equation" r:id="rId7" imgW="1168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8612" y="5038911"/>
                        <a:ext cx="2657475" cy="576263"/>
                      </a:xfrm>
                      <a:prstGeom prst="rect">
                        <a:avLst/>
                      </a:prstGeom>
                      <a:solidFill>
                        <a:srgbClr val="FFE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0022226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396488" y="12564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SST = Total sum of squares. Used for R</a:t>
            </a:r>
            <a:r>
              <a:rPr lang="en-US" baseline="30000" dirty="0" smtClean="0"/>
              <a:t>2</a:t>
            </a:r>
            <a:r>
              <a:rPr lang="en-US" dirty="0" smtClean="0"/>
              <a:t>. Measures </a:t>
            </a:r>
            <a:r>
              <a:rPr lang="en-US" dirty="0"/>
              <a:t>the variation of the </a:t>
            </a:r>
            <a:r>
              <a:rPr lang="en-US" dirty="0" err="1"/>
              <a:t>y</a:t>
            </a:r>
            <a:r>
              <a:rPr lang="en-US" baseline="-25000" dirty="0" err="1"/>
              <a:t>i</a:t>
            </a:r>
            <a:r>
              <a:rPr lang="en-US" dirty="0"/>
              <a:t> values around their mean y</a:t>
            </a:r>
          </a:p>
        </p:txBody>
      </p:sp>
      <p:sp>
        <p:nvSpPr>
          <p:cNvPr id="40" name="Rectangle 39"/>
          <p:cNvSpPr/>
          <p:nvPr/>
        </p:nvSpPr>
        <p:spPr>
          <a:xfrm>
            <a:off x="4495800" y="49902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SSR = Regression sum of squares. Used </a:t>
            </a:r>
            <a:r>
              <a:rPr lang="en-US" dirty="0"/>
              <a:t>for </a:t>
            </a:r>
            <a:r>
              <a:rPr lang="en-US" dirty="0" smtClean="0"/>
              <a:t>R</a:t>
            </a:r>
            <a:r>
              <a:rPr lang="en-US" baseline="30000" dirty="0" smtClean="0"/>
              <a:t>2</a:t>
            </a:r>
            <a:r>
              <a:rPr lang="en-US" dirty="0" smtClean="0"/>
              <a:t>. Explained </a:t>
            </a:r>
            <a:r>
              <a:rPr lang="en-US" dirty="0"/>
              <a:t>variation attributable to the relationship between x and </a:t>
            </a:r>
            <a:r>
              <a:rPr lang="en-US" dirty="0" smtClean="0"/>
              <a:t>y</a:t>
            </a:r>
            <a:endParaRPr lang="en-US" dirty="0"/>
          </a:p>
        </p:txBody>
      </p:sp>
    </p:spTree>
    <p:extLst>
      <p:ext uri="{BB962C8B-B14F-4D97-AF65-F5344CB8AC3E}">
        <p14:creationId xmlns:p14="http://schemas.microsoft.com/office/powerpoint/2010/main" val="428018429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3100410" y="4289216"/>
            <a:ext cx="305057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Hypothesis more plausible</a:t>
            </a:r>
            <a:br>
              <a:rPr lang="en-US" dirty="0" smtClean="0"/>
            </a:br>
            <a:r>
              <a:rPr lang="en-US" dirty="0" smtClean="0"/>
              <a:t>than it should be (Type I Error)</a:t>
            </a:r>
            <a:endParaRPr lang="en-US" dirty="0"/>
          </a:p>
        </p:txBody>
      </p:sp>
    </p:spTree>
    <p:extLst>
      <p:ext uri="{BB962C8B-B14F-4D97-AF65-F5344CB8AC3E}">
        <p14:creationId xmlns:p14="http://schemas.microsoft.com/office/powerpoint/2010/main" val="87733232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(sum of squares regression)</a:t>
            </a:r>
          </a:p>
          <a:p>
            <a:pPr marL="0" indent="0">
              <a:buNone/>
            </a:pPr>
            <a:r>
              <a:rPr lang="en-US" dirty="0" smtClean="0"/>
              <a:t>						(total sum of squares)</a:t>
            </a:r>
            <a:endParaRPr lang="en-US" dirty="0"/>
          </a:p>
          <a:p>
            <a:pPr marL="0" indent="0">
              <a:buNone/>
            </a:pPr>
            <a:r>
              <a:rPr lang="en-US" dirty="0" smtClean="0"/>
              <a:t>									</a:t>
            </a:r>
          </a:p>
          <a:p>
            <a:pPr marL="0" indent="0">
              <a:buNone/>
            </a:pPr>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146911120"/>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206659" name="Equation" r:id="rId4" imgW="1066800" imgH="279400" progId="Equation.3">
                  <p:embed/>
                </p:oleObj>
              </mc:Choice>
              <mc:Fallback>
                <p:oleObj name="Equation" r:id="rId4" imgW="1066800" imgH="279400" progId="Equation.3">
                  <p:embed/>
                  <p:pic>
                    <p:nvPicPr>
                      <p:cNvPr id="0" name=""/>
                      <p:cNvPicPr>
                        <a:picLocks noChangeAspect="1" noChangeArrowheads="1"/>
                      </p:cNvPicPr>
                      <p:nvPr/>
                    </p:nvPicPr>
                    <p:blipFill>
                      <a:blip r:embed="rId5"/>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407554" name="Rectangle 2"/>
          <p:cNvSpPr>
            <a:spLocks noGrp="1" noChangeArrowheads="1"/>
          </p:cNvSpPr>
          <p:nvPr>
            <p:ph type="title"/>
          </p:nvPr>
        </p:nvSpPr>
        <p:spPr/>
        <p:txBody>
          <a:bodyPr/>
          <a:lstStyle/>
          <a:p>
            <a:r>
              <a:rPr lang="en-US" smtClean="0"/>
              <a:t>Simple Linear Regression Analysis</a:t>
            </a:r>
            <a:endParaRPr lang="en-US"/>
          </a:p>
        </p:txBody>
      </p:sp>
      <p:graphicFrame>
        <p:nvGraphicFramePr>
          <p:cNvPr id="407556" name="Object 4"/>
          <p:cNvGraphicFramePr>
            <a:graphicFrameLocks noChangeAspect="1"/>
          </p:cNvGraphicFramePr>
          <p:nvPr>
            <p:extLst>
              <p:ext uri="{D42A27DB-BD31-4B8C-83A1-F6EECF244321}">
                <p14:modId xmlns:p14="http://schemas.microsoft.com/office/powerpoint/2010/main" val="4258127580"/>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206660" name="Equation" r:id="rId6" imgW="635000" imgH="393700" progId="Equation.3">
                  <p:embed/>
                </p:oleObj>
              </mc:Choice>
              <mc:Fallback>
                <p:oleObj name="Equation" r:id="rId6" imgW="635000" imgH="393700" progId="Equation.3">
                  <p:embed/>
                  <p:pic>
                    <p:nvPicPr>
                      <p:cNvPr id="0" name=""/>
                      <p:cNvPicPr>
                        <a:picLocks noChangeAspect="1" noChangeArrowheads="1"/>
                      </p:cNvPicPr>
                      <p:nvPr/>
                    </p:nvPicPr>
                    <p:blipFill>
                      <a:blip r:embed="rId7"/>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13280314"/>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206661"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117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1075122897"/>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7461"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Group 2"/>
          <p:cNvGraphicFramePr>
            <a:graphicFrameLocks noGrp="1"/>
          </p:cNvGraphicFramePr>
          <p:nvPr>
            <p:extLst>
              <p:ext uri="{D42A27DB-BD31-4B8C-83A1-F6EECF244321}">
                <p14:modId xmlns:p14="http://schemas.microsoft.com/office/powerpoint/2010/main" val="3637835880"/>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75711845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7462"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7463"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1423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66002444"/>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8485"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24541584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8486"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14097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Predicted y</a:t>
            </a:r>
            <a:endParaRPr lang="en-US" sz="2000" baseline="-25000" dirty="0"/>
          </a:p>
        </p:txBody>
      </p:sp>
      <p:cxnSp>
        <p:nvCxnSpPr>
          <p:cNvPr id="11" name="Straight Arrow Connector 10"/>
          <p:cNvCxnSpPr>
            <a:stCxn id="10" idx="1"/>
          </p:cNvCxnSpPr>
          <p:nvPr/>
        </p:nvCxnSpPr>
        <p:spPr>
          <a:xfrm flipH="1" flipV="1">
            <a:off x="3175000" y="5041902"/>
            <a:ext cx="1409700" cy="2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184953269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8487"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34468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55809449"/>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9509"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659201791"/>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9510"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260638318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9511"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08362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360503668"/>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55511"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4257583553"/>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55512"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 286.5</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384343257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55513"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7638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2736110167"/>
              </p:ext>
            </p:extLst>
          </p:nvPr>
        </p:nvGraphicFramePr>
        <p:xfrm>
          <a:off x="954132" y="2807016"/>
          <a:ext cx="2166938" cy="1338262"/>
        </p:xfrm>
        <a:graphic>
          <a:graphicData uri="http://schemas.openxmlformats.org/presentationml/2006/ole">
            <mc:AlternateContent xmlns:mc="http://schemas.openxmlformats.org/markup-compatibility/2006">
              <mc:Choice xmlns:v="urn:schemas-microsoft-com:vml" Requires="v">
                <p:oleObj spid="_x0000_s156535"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954132" y="2807016"/>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807911549"/>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156536"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300739864"/>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156537"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331026390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2469287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20735889"/>
              </p:ext>
            </p:extLst>
          </p:nvPr>
        </p:nvGraphicFramePr>
        <p:xfrm>
          <a:off x="933450" y="2776538"/>
          <a:ext cx="3509963" cy="1338262"/>
        </p:xfrm>
        <a:graphic>
          <a:graphicData uri="http://schemas.openxmlformats.org/presentationml/2006/ole">
            <mc:AlternateContent xmlns:mc="http://schemas.openxmlformats.org/markup-compatibility/2006">
              <mc:Choice xmlns:v="urn:schemas-microsoft-com:vml" Requires="v">
                <p:oleObj spid="_x0000_s202581" name="Equation" r:id="rId4" imgW="1028700" imgH="393700" progId="Equation.3">
                  <p:embed/>
                </p:oleObj>
              </mc:Choice>
              <mc:Fallback>
                <p:oleObj name="Equation" r:id="rId4" imgW="1028700" imgH="393700" progId="Equation.3">
                  <p:embed/>
                  <p:pic>
                    <p:nvPicPr>
                      <p:cNvPr id="0" name=""/>
                      <p:cNvPicPr>
                        <a:picLocks noChangeAspect="1" noChangeArrowheads="1"/>
                      </p:cNvPicPr>
                      <p:nvPr/>
                    </p:nvPicPr>
                    <p:blipFill>
                      <a:blip r:embed="rId5"/>
                      <a:srcRect/>
                      <a:stretch>
                        <a:fillRect/>
                      </a:stretch>
                    </p:blipFill>
                    <p:spPr bwMode="auto">
                      <a:xfrm>
                        <a:off x="933450" y="2776538"/>
                        <a:ext cx="3509963"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232460588"/>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202582"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740039259"/>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202583"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2895464384"/>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420202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p:txBody>
          <a:bodyPr/>
          <a:lstStyle/>
          <a:p>
            <a:r>
              <a:rPr lang="en-US"/>
              <a:t>Multiple Linear Regression</a:t>
            </a:r>
          </a:p>
        </p:txBody>
      </p:sp>
      <p:sp>
        <p:nvSpPr>
          <p:cNvPr id="992259" name="Rectangle 3"/>
          <p:cNvSpPr>
            <a:spLocks noGrp="1" noChangeArrowheads="1"/>
          </p:cNvSpPr>
          <p:nvPr>
            <p:ph type="body" idx="1"/>
          </p:nvPr>
        </p:nvSpPr>
        <p:spPr/>
        <p:txBody>
          <a:bodyPr/>
          <a:lstStyle/>
          <a:p>
            <a:pPr>
              <a:lnSpc>
                <a:spcPct val="90000"/>
              </a:lnSpc>
            </a:pPr>
            <a:r>
              <a:rPr lang="en-US" sz="2800"/>
              <a:t>More than one predictor…</a:t>
            </a:r>
          </a:p>
          <a:p>
            <a:pPr>
              <a:lnSpc>
                <a:spcPct val="90000"/>
              </a:lnSpc>
            </a:pPr>
            <a:endParaRPr lang="en-US" sz="2800"/>
          </a:p>
          <a:p>
            <a:pPr>
              <a:lnSpc>
                <a:spcPct val="90000"/>
              </a:lnSpc>
              <a:spcBef>
                <a:spcPct val="50000"/>
              </a:spcBef>
              <a:buClrTx/>
              <a:buFontTx/>
              <a:buNone/>
            </a:pPr>
            <a:r>
              <a:rPr lang="en-US" sz="2800">
                <a:sym typeface="Symbol" charset="0"/>
              </a:rPr>
              <a:t>E(y)=</a:t>
            </a:r>
            <a:r>
              <a:rPr lang="en-US" sz="2800"/>
              <a:t> </a:t>
            </a:r>
            <a:r>
              <a:rPr lang="en-US" sz="2800" i="1">
                <a:sym typeface="Symbol" charset="0"/>
              </a:rPr>
              <a:t></a:t>
            </a:r>
            <a:r>
              <a:rPr lang="en-US" sz="2800">
                <a:sym typeface="Symbol" charset="0"/>
              </a:rPr>
              <a:t> + </a:t>
            </a:r>
            <a:r>
              <a:rPr lang="en-US" sz="2800" i="1">
                <a:sym typeface="Symbol" charset="0"/>
              </a:rPr>
              <a:t></a:t>
            </a:r>
            <a:r>
              <a:rPr lang="en-US" sz="2800" baseline="-25000">
                <a:sym typeface="Symbol" charset="0"/>
              </a:rPr>
              <a:t>1</a:t>
            </a:r>
            <a:r>
              <a:rPr lang="en-US" sz="2800"/>
              <a:t>*X + </a:t>
            </a:r>
            <a:r>
              <a:rPr lang="en-US" sz="2800" i="1">
                <a:sym typeface="Symbol" charset="0"/>
              </a:rPr>
              <a:t></a:t>
            </a:r>
            <a:r>
              <a:rPr lang="en-US" sz="2800" baseline="-25000">
                <a:sym typeface="Symbol" charset="0"/>
              </a:rPr>
              <a:t>2</a:t>
            </a:r>
            <a:r>
              <a:rPr lang="en-US" sz="2800" baseline="-25000"/>
              <a:t> </a:t>
            </a:r>
            <a:r>
              <a:rPr lang="en-US" sz="2800"/>
              <a:t>*W + </a:t>
            </a:r>
            <a:r>
              <a:rPr lang="en-US" sz="2800" i="1">
                <a:sym typeface="Symbol" charset="0"/>
              </a:rPr>
              <a:t></a:t>
            </a:r>
            <a:r>
              <a:rPr lang="en-US" sz="2800" baseline="-25000">
                <a:sym typeface="Symbol" charset="0"/>
              </a:rPr>
              <a:t>3</a:t>
            </a:r>
            <a:r>
              <a:rPr lang="en-US" sz="2800"/>
              <a:t> *Z…</a:t>
            </a:r>
          </a:p>
          <a:p>
            <a:pPr>
              <a:lnSpc>
                <a:spcPct val="90000"/>
              </a:lnSpc>
              <a:spcBef>
                <a:spcPct val="50000"/>
              </a:spcBef>
              <a:buClrTx/>
              <a:buFontTx/>
              <a:buNone/>
            </a:pPr>
            <a:endParaRPr lang="en-US" sz="2800">
              <a:cs typeface="Times New Roman" charset="0"/>
            </a:endParaRPr>
          </a:p>
          <a:p>
            <a:pPr>
              <a:lnSpc>
                <a:spcPct val="90000"/>
              </a:lnSpc>
              <a:spcBef>
                <a:spcPct val="50000"/>
              </a:spcBef>
              <a:buClrTx/>
              <a:buFontTx/>
              <a:buNone/>
            </a:pPr>
            <a:r>
              <a:rPr lang="en-US" sz="2800">
                <a:cs typeface="Times New Roman" charset="0"/>
              </a:rPr>
              <a:t>Each regression coefficient is the amount of change in the outcome variable that would be expected per one-unit change of the predictor, if all other variables in the model were held constant.  </a:t>
            </a:r>
          </a:p>
          <a:p>
            <a:pPr>
              <a:lnSpc>
                <a:spcPct val="90000"/>
              </a:lnSpc>
              <a:spcBef>
                <a:spcPct val="50000"/>
              </a:spcBef>
              <a:buClrTx/>
              <a:buFontTx/>
              <a:buNone/>
            </a:pPr>
            <a:r>
              <a:rPr lang="en-US" sz="2800">
                <a:cs typeface="Times New Roman" charset="0"/>
              </a:rPr>
              <a:t> </a:t>
            </a:r>
          </a:p>
          <a:p>
            <a:pPr>
              <a:lnSpc>
                <a:spcPct val="90000"/>
              </a:lnSpc>
              <a:spcBef>
                <a:spcPct val="50000"/>
              </a:spcBef>
              <a:buClrTx/>
              <a:buFontTx/>
              <a:buNone/>
            </a:pPr>
            <a:endParaRPr lang="en-US" sz="2800">
              <a:cs typeface="Times New Roman" charset="0"/>
            </a:endParaRPr>
          </a:p>
        </p:txBody>
      </p:sp>
    </p:spTree>
    <p:extLst>
      <p:ext uri="{BB962C8B-B14F-4D97-AF65-F5344CB8AC3E}">
        <p14:creationId xmlns:p14="http://schemas.microsoft.com/office/powerpoint/2010/main" val="450475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 calcmode="lin" valueType="num">
                                      <p:cBhvr additive="base">
                                        <p:cTn id="7" dur="500" fill="hold"/>
                                        <p:tgtEl>
                                          <p:spTgt spid="992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2259">
                                            <p:txEl>
                                              <p:pRg st="2" end="2"/>
                                            </p:txEl>
                                          </p:spTgt>
                                        </p:tgtEl>
                                        <p:attrNameLst>
                                          <p:attrName>style.visibility</p:attrName>
                                        </p:attrNameLst>
                                      </p:cBhvr>
                                      <p:to>
                                        <p:strVal val="visible"/>
                                      </p:to>
                                    </p:set>
                                    <p:anim calcmode="lin" valueType="num">
                                      <p:cBhvr additive="base">
                                        <p:cTn id="13" dur="500" fill="hold"/>
                                        <p:tgtEl>
                                          <p:spTgt spid="9922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2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2259">
                                            <p:txEl>
                                              <p:pRg st="4" end="4"/>
                                            </p:txEl>
                                          </p:spTgt>
                                        </p:tgtEl>
                                        <p:attrNameLst>
                                          <p:attrName>style.visibility</p:attrName>
                                        </p:attrNameLst>
                                      </p:cBhvr>
                                      <p:to>
                                        <p:strVal val="visible"/>
                                      </p:to>
                                    </p:set>
                                    <p:anim calcmode="lin" valueType="num">
                                      <p:cBhvr additive="base">
                                        <p:cTn id="19" dur="500" fill="hold"/>
                                        <p:tgtEl>
                                          <p:spTgt spid="9922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2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2259">
                                            <p:txEl>
                                              <p:pRg st="5" end="5"/>
                                            </p:txEl>
                                          </p:spTgt>
                                        </p:tgtEl>
                                        <p:attrNameLst>
                                          <p:attrName>style.visibility</p:attrName>
                                        </p:attrNameLst>
                                      </p:cBhvr>
                                      <p:to>
                                        <p:strVal val="visible"/>
                                      </p:to>
                                    </p:set>
                                    <p:anim calcmode="lin" valueType="num">
                                      <p:cBhvr additive="base">
                                        <p:cTn id="25" dur="500" fill="hold"/>
                                        <p:tgtEl>
                                          <p:spTgt spid="99225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22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5851660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986433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11" name="TextBox 10"/>
          <p:cNvSpPr txBox="1"/>
          <p:nvPr/>
        </p:nvSpPr>
        <p:spPr>
          <a:xfrm>
            <a:off x="3100410" y="3812966"/>
            <a:ext cx="351460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Alternatively, a small sample </a:t>
            </a:r>
            <a:br>
              <a:rPr lang="en-US" dirty="0" smtClean="0"/>
            </a:br>
            <a:r>
              <a:rPr lang="en-US" dirty="0" smtClean="0"/>
              <a:t>may cause a Type II error (failure to </a:t>
            </a:r>
            <a:br>
              <a:rPr lang="en-US" dirty="0" smtClean="0"/>
            </a:br>
            <a:r>
              <a:rPr lang="en-US" dirty="0" smtClean="0"/>
              <a:t>detect a true difference) due to </a:t>
            </a:r>
            <a:br>
              <a:rPr lang="en-US" dirty="0" smtClean="0"/>
            </a:br>
            <a:r>
              <a:rPr lang="en-US" dirty="0" smtClean="0"/>
              <a:t>random sampling bias</a:t>
            </a:r>
            <a:endParaRPr lang="en-US" dirty="0"/>
          </a:p>
        </p:txBody>
      </p:sp>
    </p:spTree>
    <p:extLst>
      <p:ext uri="{BB962C8B-B14F-4D97-AF65-F5344CB8AC3E}">
        <p14:creationId xmlns:p14="http://schemas.microsoft.com/office/powerpoint/2010/main" val="401476887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r>
              <a:rPr lang="en-US" dirty="0" err="1" smtClean="0"/>
              <a:t>Overfitting</a:t>
            </a:r>
            <a:endParaRPr lang="en-US" dirty="0" smtClean="0"/>
          </a:p>
          <a:p>
            <a:pPr marL="0" indent="0">
              <a:buNone/>
            </a:pPr>
            <a:r>
              <a:rPr lang="en-US" dirty="0"/>
              <a:t>	Too many </a:t>
            </a:r>
            <a:r>
              <a:rPr lang="en-US" dirty="0" smtClean="0"/>
              <a:t>x’s for the data</a:t>
            </a:r>
          </a:p>
          <a:p>
            <a:pPr marL="0" indent="0">
              <a:buNone/>
            </a:pPr>
            <a:r>
              <a:rPr lang="en-US" dirty="0"/>
              <a:t>	M</a:t>
            </a:r>
            <a:r>
              <a:rPr lang="en-US" dirty="0" smtClean="0"/>
              <a:t>inimum 10 new samples per new x</a:t>
            </a:r>
          </a:p>
          <a:p>
            <a:pPr marL="0" indent="0">
              <a:buNone/>
            </a:pPr>
            <a:r>
              <a:rPr lang="en-US" dirty="0"/>
              <a:t>	</a:t>
            </a:r>
            <a:r>
              <a:rPr lang="en-US" dirty="0" smtClean="0"/>
              <a:t>Makes the model less predictive on new samples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4473672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a:xfrm>
            <a:off x="954132" y="310162"/>
            <a:ext cx="7014265" cy="990107"/>
          </a:xfrm>
        </p:spPr>
        <p:txBody>
          <a:bodyPr/>
          <a:lstStyle/>
          <a:p>
            <a:r>
              <a:rPr lang="en-US" dirty="0" err="1" smtClean="0"/>
              <a:t>Overfitting</a:t>
            </a:r>
            <a:r>
              <a:rPr lang="en-US" dirty="0" smtClean="0"/>
              <a:t> simulation (where we </a:t>
            </a:r>
            <a:br>
              <a:rPr lang="en-US" dirty="0" smtClean="0"/>
            </a:br>
            <a:r>
              <a:rPr lang="en-US" dirty="0" smtClean="0"/>
              <a:t>know the ‘true’ population has R</a:t>
            </a:r>
            <a:r>
              <a:rPr lang="en-US" baseline="30000" dirty="0" smtClean="0"/>
              <a:t>2</a:t>
            </a:r>
            <a:r>
              <a:rPr lang="en-US" dirty="0" smtClean="0"/>
              <a:t>=0)</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27494" y="4852948"/>
            <a:ext cx="1224744" cy="529137"/>
          </a:xfrm>
          <a:prstGeom prst="borderCallout1">
            <a:avLst>
              <a:gd name="adj1" fmla="val 22860"/>
              <a:gd name="adj2" fmla="val 113889"/>
              <a:gd name="adj3" fmla="val -38185"/>
              <a:gd name="adj4" fmla="val 149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 R</a:t>
            </a:r>
            <a:r>
              <a:rPr lang="en-US" baseline="30000" dirty="0" smtClean="0"/>
              <a:t>2 </a:t>
            </a:r>
            <a:r>
              <a:rPr lang="en-US" dirty="0" smtClean="0"/>
              <a:t>= 0</a:t>
            </a:r>
            <a:endParaRPr lang="en-US" dirty="0"/>
          </a:p>
        </p:txBody>
      </p:sp>
      <p:sp>
        <p:nvSpPr>
          <p:cNvPr id="3" name="Rectangle 2"/>
          <p:cNvSpPr/>
          <p:nvPr/>
        </p:nvSpPr>
        <p:spPr>
          <a:xfrm>
            <a:off x="5700352" y="1904999"/>
            <a:ext cx="2268045" cy="997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regression models in simulation have 15 predictors</a:t>
            </a:r>
            <a:endParaRPr lang="en-US" dirty="0"/>
          </a:p>
        </p:txBody>
      </p:sp>
      <p:sp>
        <p:nvSpPr>
          <p:cNvPr id="10"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97887044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3 cases/predictor: </a:t>
            </a:r>
            <a:br>
              <a:rPr lang="en-US" dirty="0" smtClean="0"/>
            </a:br>
            <a:r>
              <a:rPr lang="en-US" dirty="0" smtClean="0"/>
              <a:t>mean R</a:t>
            </a:r>
            <a:r>
              <a:rPr lang="en-US" baseline="30000" dirty="0" smtClean="0"/>
              <a:t>2</a:t>
            </a:r>
            <a:r>
              <a:rPr lang="en-US" dirty="0" smtClean="0"/>
              <a:t> looks like .3</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622201" y="3507427"/>
            <a:ext cx="2359256" cy="2146785"/>
          </a:xfrm>
          <a:prstGeom prst="borderCallout1">
            <a:avLst>
              <a:gd name="adj1" fmla="val 17967"/>
              <a:gd name="adj2" fmla="val -5223"/>
              <a:gd name="adj3" fmla="val 35565"/>
              <a:gd name="adj4" fmla="val -74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(N=50).</a:t>
            </a:r>
            <a:endParaRPr lang="en-US" dirty="0"/>
          </a:p>
        </p:txBody>
      </p:sp>
      <p:sp>
        <p:nvSpPr>
          <p:cNvPr id="6"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90301749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13 </a:t>
            </a:r>
            <a:r>
              <a:rPr lang="en-US" dirty="0"/>
              <a:t>cases/predictor: </a:t>
            </a:r>
            <a:br>
              <a:rPr lang="en-US" dirty="0"/>
            </a:br>
            <a:r>
              <a:rPr lang="en-US" dirty="0"/>
              <a:t>mean R</a:t>
            </a:r>
            <a:r>
              <a:rPr lang="en-US" baseline="30000" dirty="0"/>
              <a:t>2</a:t>
            </a:r>
            <a:r>
              <a:rPr lang="en-US" dirty="0"/>
              <a:t> looks like </a:t>
            </a:r>
            <a:r>
              <a:rPr lang="en-US" dirty="0" smtClean="0"/>
              <a:t>.05</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5775465" y="1224679"/>
            <a:ext cx="2359256" cy="2146785"/>
          </a:xfrm>
          <a:prstGeom prst="borderCallout1">
            <a:avLst>
              <a:gd name="adj1" fmla="val 17967"/>
              <a:gd name="adj2" fmla="val -5223"/>
              <a:gd name="adj3" fmla="val 64438"/>
              <a:gd name="adj4" fmla="val -11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(N=200)</a:t>
            </a:r>
            <a:endParaRPr lang="en-US" dirty="0"/>
          </a:p>
        </p:txBody>
      </p:sp>
      <p:sp>
        <p:nvSpPr>
          <p:cNvPr id="5"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70391400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Summary</a:t>
            </a:r>
          </a:p>
        </p:txBody>
      </p:sp>
      <p:sp>
        <p:nvSpPr>
          <p:cNvPr id="72707" name="Rectangle 3"/>
          <p:cNvSpPr>
            <a:spLocks noGrp="1" noChangeArrowheads="1"/>
          </p:cNvSpPr>
          <p:nvPr>
            <p:ph idx="1"/>
          </p:nvPr>
        </p:nvSpPr>
        <p:spPr/>
        <p:txBody>
          <a:bodyPr/>
          <a:lstStyle/>
          <a:p>
            <a:pPr marL="0" indent="0" defTabSz="852488">
              <a:lnSpc>
                <a:spcPct val="90000"/>
              </a:lnSpc>
              <a:buNone/>
            </a:pPr>
            <a:r>
              <a:rPr lang="en-US" dirty="0"/>
              <a:t>Introduced correlation analysis</a:t>
            </a:r>
          </a:p>
          <a:p>
            <a:pPr marL="0" indent="0" defTabSz="852488">
              <a:lnSpc>
                <a:spcPct val="90000"/>
              </a:lnSpc>
              <a:buNone/>
            </a:pPr>
            <a:r>
              <a:rPr lang="en-US" dirty="0"/>
              <a:t>Discussed correlation to measure the strength of a linear association</a:t>
            </a:r>
          </a:p>
          <a:p>
            <a:pPr marL="0" indent="0" defTabSz="852488">
              <a:lnSpc>
                <a:spcPct val="90000"/>
              </a:lnSpc>
              <a:buNone/>
            </a:pPr>
            <a:r>
              <a:rPr lang="en-US" dirty="0"/>
              <a:t>Introduced simple linear regression analysis</a:t>
            </a:r>
          </a:p>
          <a:p>
            <a:pPr marL="0" indent="0" defTabSz="852488">
              <a:lnSpc>
                <a:spcPct val="90000"/>
              </a:lnSpc>
              <a:buNone/>
            </a:pPr>
            <a:r>
              <a:rPr lang="en-US" dirty="0"/>
              <a:t>Calculated the coefficients for the simple linear regression equation</a:t>
            </a:r>
          </a:p>
          <a:p>
            <a:pPr marL="0" indent="0" defTabSz="852488">
              <a:lnSpc>
                <a:spcPct val="90000"/>
              </a:lnSpc>
              <a:buNone/>
            </a:pPr>
            <a:r>
              <a:rPr lang="en-US" dirty="0" smtClean="0"/>
              <a:t>Addressed </a:t>
            </a:r>
            <a:r>
              <a:rPr lang="en-US" dirty="0"/>
              <a:t>assumptions of regression and </a:t>
            </a:r>
            <a:r>
              <a:rPr lang="en-US" dirty="0" smtClean="0"/>
              <a:t>correlation</a:t>
            </a:r>
          </a:p>
          <a:p>
            <a:pPr marL="0" indent="0">
              <a:buNone/>
            </a:pPr>
            <a:r>
              <a:rPr lang="en-US" dirty="0"/>
              <a:t>Addressed </a:t>
            </a:r>
            <a:r>
              <a:rPr lang="en-US" dirty="0" smtClean="0"/>
              <a:t>prediction </a:t>
            </a:r>
            <a:r>
              <a:rPr lang="en-US" dirty="0"/>
              <a:t>of individual values</a:t>
            </a:r>
          </a:p>
          <a:p>
            <a:pPr marL="0" indent="0">
              <a:buNone/>
            </a:pPr>
            <a:r>
              <a:rPr lang="en-US" dirty="0"/>
              <a:t>Discussed residual analysis</a:t>
            </a:r>
          </a:p>
          <a:p>
            <a:pPr marL="0" indent="0" defTabSz="852488">
              <a:lnSpc>
                <a:spcPct val="90000"/>
              </a:lnSpc>
              <a:buNone/>
            </a:pPr>
            <a:endParaRPr lang="en-US"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5901583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dirty="0"/>
              <a:t>Regression tells us to what extent a group of independent variables </a:t>
            </a:r>
            <a:r>
              <a:rPr lang="en-US" i="1" dirty="0"/>
              <a:t>predict </a:t>
            </a:r>
            <a:r>
              <a:rPr lang="en-US" dirty="0"/>
              <a:t>or </a:t>
            </a:r>
            <a:r>
              <a:rPr lang="en-US" i="1" dirty="0"/>
              <a:t>explain </a:t>
            </a:r>
            <a:r>
              <a:rPr lang="en-US" dirty="0"/>
              <a:t>a dependent variable </a:t>
            </a:r>
          </a:p>
          <a:p>
            <a:pPr marL="0" indent="0">
              <a:buNone/>
            </a:pPr>
            <a:r>
              <a:rPr lang="en-US" dirty="0" smtClean="0"/>
              <a:t>It </a:t>
            </a:r>
            <a:r>
              <a:rPr lang="en-US" dirty="0"/>
              <a:t>is based on the same assumptions as correlation</a:t>
            </a:r>
          </a:p>
          <a:p>
            <a:pPr marL="0" indent="0">
              <a:buNone/>
            </a:pPr>
            <a:r>
              <a:rPr lang="en-US" dirty="0" smtClean="0"/>
              <a:t>In addition, predictor variables that are not independent can mess it up</a:t>
            </a:r>
          </a:p>
          <a:p>
            <a:pPr marL="0" indent="0">
              <a:buNone/>
            </a:pPr>
            <a:r>
              <a:rPr lang="en-US" dirty="0" smtClean="0"/>
              <a:t>Over fitting can be a problem (too little data for the number of independent variables)</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95</a:t>
            </a:fld>
            <a:endParaRPr lang="en-US" dirty="0"/>
          </a:p>
        </p:txBody>
      </p:sp>
    </p:spTree>
    <p:extLst>
      <p:ext uri="{BB962C8B-B14F-4D97-AF65-F5344CB8AC3E}">
        <p14:creationId xmlns:p14="http://schemas.microsoft.com/office/powerpoint/2010/main" val="14961656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20068</TotalTime>
  <Words>5182</Words>
  <Application>Microsoft Macintosh PowerPoint</Application>
  <PresentationFormat>On-screen Show (4:3)</PresentationFormat>
  <Paragraphs>1116</Paragraphs>
  <Slides>95</Slides>
  <Notes>47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95</vt:i4>
      </vt:variant>
    </vt:vector>
  </HeadingPairs>
  <TitlesOfParts>
    <vt:vector size="98" baseType="lpstr">
      <vt:lpstr>Office Theme</vt:lpstr>
      <vt:lpstr>Equation</vt:lpstr>
      <vt:lpstr>Chart</vt:lpstr>
      <vt:lpstr>Discussion from last class</vt:lpstr>
      <vt:lpstr>PowerPoint Presentation</vt:lpstr>
      <vt:lpstr>Bayesian Vs Statistical Approaches</vt:lpstr>
      <vt:lpstr>Common Statistical Tests: T-Test</vt:lpstr>
      <vt:lpstr>Importance of priors</vt:lpstr>
      <vt:lpstr>Plausibility of the hypothesis (inference)</vt:lpstr>
      <vt:lpstr>‘Statistical significance’</vt:lpstr>
      <vt:lpstr>Actual implications of the p-value</vt:lpstr>
      <vt:lpstr>Actual implications of the p-value</vt:lpstr>
      <vt:lpstr>Flaws with p values</vt:lpstr>
      <vt:lpstr>Further flaws</vt:lpstr>
      <vt:lpstr>Potential Errors</vt:lpstr>
      <vt:lpstr>Could our Estimate Be Wrong? </vt:lpstr>
      <vt:lpstr>Could our Estimate Be Wrong? </vt:lpstr>
      <vt:lpstr>Type II errors (failure to detect difference) also caused by small effect size</vt:lpstr>
      <vt:lpstr>False positive and negative  Error Tradeoffs</vt:lpstr>
      <vt:lpstr>Could our Estimate Be Wrong? </vt:lpstr>
      <vt:lpstr>Could our Estimate Be Wrong? </vt:lpstr>
      <vt:lpstr>Testing of hypotheses False positives &amp; negatives</vt:lpstr>
      <vt:lpstr>Testing of hypotheses False positives &amp; negatives: Example</vt:lpstr>
      <vt:lpstr>Could our Estimate Be Wrong? </vt:lpstr>
      <vt:lpstr>Testing of hypotheses False positives &amp; negatives</vt:lpstr>
      <vt:lpstr>Types of errors</vt:lpstr>
      <vt:lpstr>Beyond Binary Hypothesis Testing</vt:lpstr>
      <vt:lpstr>Four relations</vt:lpstr>
      <vt:lpstr>Caveats</vt:lpstr>
      <vt:lpstr>Example: infant mortality</vt:lpstr>
      <vt:lpstr>Graphical model</vt:lpstr>
      <vt:lpstr>Graphical Model Example</vt:lpstr>
      <vt:lpstr>Application: Causes and effects of poverty</vt:lpstr>
      <vt:lpstr>Graphical models and explanation</vt:lpstr>
      <vt:lpstr>Example things to beware of </vt:lpstr>
      <vt:lpstr>Summary</vt:lpstr>
      <vt:lpstr>Summary</vt:lpstr>
      <vt:lpstr>Summary</vt:lpstr>
      <vt:lpstr>Summary</vt:lpstr>
      <vt:lpstr>Assessing Causality </vt:lpstr>
      <vt:lpstr>Great book ,wrong language</vt:lpstr>
      <vt:lpstr>Basic steps</vt:lpstr>
      <vt:lpstr>Basic steps</vt:lpstr>
      <vt:lpstr>Basic steps</vt:lpstr>
      <vt:lpstr>Basic steps</vt:lpstr>
      <vt:lpstr>Priors</vt:lpstr>
      <vt:lpstr>Creating the posterior distribution</vt:lpstr>
      <vt:lpstr>Basic steps</vt:lpstr>
      <vt:lpstr>Basic steps</vt:lpstr>
      <vt:lpstr>Reconsidering what we know about disease</vt:lpstr>
      <vt:lpstr>Reconsidering what we know about disease</vt:lpstr>
      <vt:lpstr>Reconsidering what we know about disease: The impact of priors</vt:lpstr>
      <vt:lpstr>Solving for θ </vt:lpstr>
      <vt:lpstr>Statistical Regression Analysis</vt:lpstr>
      <vt:lpstr>Relationship with correlation</vt:lpstr>
      <vt:lpstr>Regression in Machine Learning</vt:lpstr>
      <vt:lpstr>Simple Linear Regression Model</vt:lpstr>
      <vt:lpstr>Population Linear Regression</vt:lpstr>
      <vt:lpstr>Population Linear Regression</vt:lpstr>
      <vt:lpstr>Estimated Regression Model</vt:lpstr>
      <vt:lpstr>Better Estimate</vt:lpstr>
      <vt:lpstr>Estimated Regression Model</vt:lpstr>
      <vt:lpstr>Least Squares Criterion</vt:lpstr>
      <vt:lpstr>Least Squares Criterion</vt:lpstr>
      <vt:lpstr>Least Squares Criterion</vt:lpstr>
      <vt:lpstr>Least Squares Regression Properties</vt:lpstr>
      <vt:lpstr>Linear Regression Assumptions</vt:lpstr>
      <vt:lpstr>Simple Linear Regression Example</vt:lpstr>
      <vt:lpstr>Sample Data for House Price Model</vt:lpstr>
      <vt:lpstr>Graphical Presentation</vt:lpstr>
      <vt:lpstr>Graphical Presentation</vt:lpstr>
      <vt:lpstr>Graphical Presentation</vt:lpstr>
      <vt:lpstr>Example: House Prices</vt:lpstr>
      <vt:lpstr>Example: House Prices</vt:lpstr>
      <vt:lpstr>Example: House Prices</vt:lpstr>
      <vt:lpstr>Coefficient of Determination</vt:lpstr>
      <vt:lpstr>Explained and Unexplained Variation</vt:lpstr>
      <vt:lpstr>Explained and Unexplained Variation</vt:lpstr>
      <vt:lpstr>Unexplained error in House Price Model (SSE)</vt:lpstr>
      <vt:lpstr>Explained and Unexplained Variation</vt:lpstr>
      <vt:lpstr>Standard Error of Estimate</vt:lpstr>
      <vt:lpstr>Explained and Unexplained Variation</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Multiple Linear Regression</vt:lpstr>
      <vt:lpstr>Multivariate regression pitfalls</vt:lpstr>
      <vt:lpstr>Multivariate regression pitfalls</vt:lpstr>
      <vt:lpstr>Multivariate regression pitfalls</vt:lpstr>
      <vt:lpstr>Overfitting simulation (where we  know the ‘true’ population has R2=0)</vt:lpstr>
      <vt:lpstr>Overfitting: 3 cases/predictor:  mean R2 looks like .3</vt:lpstr>
      <vt:lpstr>Overfitting: 13 cases/predictor:  mean R2 looks like .05</vt:lpstr>
      <vt:lpstr>Summary</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633</cp:revision>
  <cp:lastPrinted>2014-02-18T19:49:30Z</cp:lastPrinted>
  <dcterms:created xsi:type="dcterms:W3CDTF">2013-10-07T16:54:34Z</dcterms:created>
  <dcterms:modified xsi:type="dcterms:W3CDTF">2016-03-22T00:38:10Z</dcterms:modified>
</cp:coreProperties>
</file>